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State,Society,Government</a:t>
            </a:r>
            <a:endParaRPr lang="en-US" dirty="0"/>
          </a:p>
        </p:txBody>
      </p:sp>
      <p:sp>
        <p:nvSpPr>
          <p:cNvPr id="3" name="Subtitle 2"/>
          <p:cNvSpPr>
            <a:spLocks noGrp="1"/>
          </p:cNvSpPr>
          <p:nvPr>
            <p:ph type="subTitle" idx="1"/>
          </p:nvPr>
        </p:nvSpPr>
        <p:spPr/>
        <p:txBody>
          <a:bodyPr/>
          <a:lstStyle/>
          <a:p>
            <a:r>
              <a:rPr lang="en-IN" dirty="0" smtClean="0"/>
              <a:t>Degree-1</a:t>
            </a:r>
          </a:p>
          <a:p>
            <a:r>
              <a:rPr lang="en-IN" dirty="0" smtClean="0"/>
              <a:t>Part-1</a:t>
            </a:r>
          </a:p>
          <a:p>
            <a:r>
              <a:rPr lang="en-IN" dirty="0" err="1" smtClean="0"/>
              <a:t>Deptt</a:t>
            </a:r>
            <a:r>
              <a:rPr lang="en-IN" dirty="0" smtClean="0"/>
              <a:t>. Of Political Science</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Marxists</a:t>
            </a:r>
            <a:br>
              <a:rPr lang="en-US" dirty="0" smtClean="0"/>
            </a:br>
            <a:r>
              <a:rPr lang="en-US" dirty="0" smtClean="0"/>
              <a:t>Karl Marx, Engels, Lenin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Essentially an instrument in the hands of powerful people/ruling class in the society</a:t>
            </a:r>
          </a:p>
          <a:p>
            <a:r>
              <a:rPr lang="en-US" dirty="0" smtClean="0"/>
              <a:t>A product of specific circumstances at a particular juncture</a:t>
            </a:r>
          </a:p>
          <a:p>
            <a:r>
              <a:rPr lang="en-US" dirty="0" smtClean="0"/>
              <a:t>It is result of ‘class struggle’ and concerned with the exploitation of one class over other</a:t>
            </a:r>
          </a:p>
          <a:p>
            <a:r>
              <a:rPr lang="en-US" dirty="0" smtClean="0"/>
              <a:t>Not an eternal </a:t>
            </a:r>
            <a:r>
              <a:rPr lang="en-US" dirty="0" err="1" smtClean="0"/>
              <a:t>instt</a:t>
            </a:r>
            <a:r>
              <a:rPr lang="en-US" dirty="0" smtClean="0"/>
              <a:t>.</a:t>
            </a:r>
          </a:p>
          <a:p>
            <a:r>
              <a:rPr lang="en-US" dirty="0" smtClean="0"/>
              <a:t>Relative autonomy</a:t>
            </a:r>
          </a:p>
          <a:p>
            <a:r>
              <a:rPr lang="en-US" dirty="0" smtClean="0"/>
              <a:t>The state is not a neutral referee holding the ring evenly among the competing interest groups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Marxist theory of state</a:t>
            </a:r>
            <a:endParaRPr lang="en-US" dirty="0"/>
          </a:p>
        </p:txBody>
      </p:sp>
      <p:sp>
        <p:nvSpPr>
          <p:cNvPr id="3" name="Content Placeholder 2"/>
          <p:cNvSpPr>
            <a:spLocks noGrp="1"/>
          </p:cNvSpPr>
          <p:nvPr>
            <p:ph idx="1"/>
          </p:nvPr>
        </p:nvSpPr>
        <p:spPr/>
        <p:txBody>
          <a:bodyPr/>
          <a:lstStyle/>
          <a:p>
            <a:r>
              <a:rPr lang="en-US" dirty="0" smtClean="0"/>
              <a:t>Six features of states:</a:t>
            </a:r>
          </a:p>
          <a:p>
            <a:pPr>
              <a:buFont typeface="Wingdings" pitchFamily="2" charset="2"/>
              <a:buChar char="Ø"/>
            </a:pPr>
            <a:r>
              <a:rPr lang="en-US" sz="2800" dirty="0" smtClean="0"/>
              <a:t>Essentially Parasitic;</a:t>
            </a:r>
          </a:p>
          <a:p>
            <a:pPr>
              <a:buFont typeface="Wingdings" pitchFamily="2" charset="2"/>
              <a:buChar char="Ø"/>
            </a:pPr>
            <a:r>
              <a:rPr lang="en-US" sz="2800" dirty="0" smtClean="0"/>
              <a:t>An epiphenomenon in which state power is a surface reflection of the economic struggle between classes;</a:t>
            </a:r>
          </a:p>
          <a:p>
            <a:pPr>
              <a:buFont typeface="Wingdings" pitchFamily="2" charset="2"/>
              <a:buChar char="Ø"/>
            </a:pPr>
            <a:r>
              <a:rPr lang="en-US" sz="2800" dirty="0" smtClean="0"/>
              <a:t>A factor of social cohesion;</a:t>
            </a:r>
          </a:p>
          <a:p>
            <a:pPr>
              <a:buFont typeface="Wingdings" pitchFamily="2" charset="2"/>
              <a:buChar char="Ø"/>
            </a:pPr>
            <a:r>
              <a:rPr lang="en-US" sz="2800" dirty="0" smtClean="0"/>
              <a:t>An instrument of class rule i.e. to promote, protect and maintain the interest of dominant class;</a:t>
            </a:r>
          </a:p>
          <a:p>
            <a:pPr>
              <a:buFont typeface="Wingdings" pitchFamily="2" charset="2"/>
              <a:buChar char="Ø"/>
            </a:pPr>
            <a:r>
              <a:rPr lang="en-US" sz="2800" dirty="0" smtClean="0"/>
              <a:t>A set of political institutions; and</a:t>
            </a:r>
          </a:p>
          <a:p>
            <a:pPr>
              <a:buFont typeface="Wingdings" pitchFamily="2" charset="2"/>
              <a:buChar char="Ø"/>
            </a:pPr>
            <a:r>
              <a:rPr lang="en-US" sz="2800" dirty="0" smtClean="0"/>
              <a:t>A system of political domination.</a:t>
            </a:r>
          </a:p>
          <a:p>
            <a:pPr>
              <a:buFont typeface="Wingdings" pitchFamily="2" charset="2"/>
              <a:buChar char="Ø"/>
            </a:pPr>
            <a:endParaRPr lang="en-US" sz="2800" dirty="0" smtClean="0"/>
          </a:p>
          <a:p>
            <a:pPr>
              <a:buFont typeface="Wingdings" pitchFamily="2" charset="2"/>
              <a:buChar char="Ø"/>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State</a:t>
            </a:r>
            <a:endParaRPr lang="en-US" dirty="0"/>
          </a:p>
        </p:txBody>
      </p:sp>
      <p:sp>
        <p:nvSpPr>
          <p:cNvPr id="3" name="Content Placeholder 2"/>
          <p:cNvSpPr>
            <a:spLocks noGrp="1"/>
          </p:cNvSpPr>
          <p:nvPr>
            <p:ph idx="1"/>
          </p:nvPr>
        </p:nvSpPr>
        <p:spPr/>
        <p:txBody>
          <a:bodyPr>
            <a:normAutofit lnSpcReduction="10000"/>
          </a:bodyPr>
          <a:lstStyle/>
          <a:p>
            <a:r>
              <a:rPr lang="en-US" dirty="0" smtClean="0"/>
              <a:t>…a form of society characterized by a system of government sponsored welfare, placed on a new footing and offering a guarantee of collective social care to its citizens, concurrently with the maintenance of capital system of production…(Piet </a:t>
            </a:r>
            <a:r>
              <a:rPr lang="en-US" dirty="0" err="1" smtClean="0"/>
              <a:t>Thones</a:t>
            </a:r>
            <a:r>
              <a:rPr lang="en-US" dirty="0" smtClean="0"/>
              <a:t>, a </a:t>
            </a:r>
            <a:r>
              <a:rPr lang="en-US" dirty="0" err="1" smtClean="0"/>
              <a:t>Dutsch</a:t>
            </a:r>
            <a:r>
              <a:rPr lang="en-US" dirty="0" smtClean="0"/>
              <a:t> Scholar). The encore of welfare state are :</a:t>
            </a:r>
          </a:p>
          <a:p>
            <a:pPr>
              <a:buFont typeface="Wingdings" pitchFamily="2" charset="2"/>
              <a:buChar char="v"/>
            </a:pPr>
            <a:r>
              <a:rPr lang="en-US" dirty="0" smtClean="0"/>
              <a:t>    Individualism</a:t>
            </a:r>
          </a:p>
          <a:p>
            <a:pPr>
              <a:buFont typeface="Wingdings" pitchFamily="2" charset="2"/>
              <a:buChar char="v"/>
            </a:pPr>
            <a:r>
              <a:rPr lang="en-US" dirty="0" smtClean="0"/>
              <a:t>    Collectivism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state</a:t>
            </a:r>
            <a:endParaRPr lang="en-US" dirty="0"/>
          </a:p>
        </p:txBody>
      </p:sp>
      <p:sp>
        <p:nvSpPr>
          <p:cNvPr id="3" name="Content Placeholder 2"/>
          <p:cNvSpPr>
            <a:spLocks noGrp="1"/>
          </p:cNvSpPr>
          <p:nvPr>
            <p:ph idx="1"/>
          </p:nvPr>
        </p:nvSpPr>
        <p:spPr/>
        <p:txBody>
          <a:bodyPr>
            <a:normAutofit lnSpcReduction="10000"/>
          </a:bodyPr>
          <a:lstStyle/>
          <a:p>
            <a:r>
              <a:rPr lang="en-US" dirty="0" smtClean="0"/>
              <a:t>Beveridge Report, England stressing upon </a:t>
            </a:r>
            <a:r>
              <a:rPr lang="en-US" b="1" i="1" dirty="0" smtClean="0"/>
              <a:t>Social Security </a:t>
            </a:r>
            <a:r>
              <a:rPr lang="en-US" dirty="0" smtClean="0"/>
              <a:t>as the cornerstone of a good society. Other functions are :</a:t>
            </a:r>
          </a:p>
          <a:p>
            <a:r>
              <a:rPr lang="en-US" sz="2800" dirty="0" smtClean="0"/>
              <a:t>Satisfies the need of individuals and groups;</a:t>
            </a:r>
          </a:p>
          <a:p>
            <a:r>
              <a:rPr lang="en-US" sz="2800" dirty="0" smtClean="0"/>
              <a:t>Enables the weaker sections of the society to survive</a:t>
            </a:r>
            <a:r>
              <a:rPr lang="en-US" dirty="0" smtClean="0"/>
              <a:t>.</a:t>
            </a:r>
          </a:p>
          <a:p>
            <a:r>
              <a:rPr lang="en-US" b="1" dirty="0" smtClean="0"/>
              <a:t>Chief Functions </a:t>
            </a:r>
            <a:r>
              <a:rPr lang="en-US" dirty="0" smtClean="0"/>
              <a:t>are :</a:t>
            </a:r>
          </a:p>
          <a:p>
            <a:pPr>
              <a:buFont typeface="Wingdings" pitchFamily="2" charset="2"/>
              <a:buChar char="Ø"/>
            </a:pPr>
            <a:r>
              <a:rPr lang="en-US" sz="2800" dirty="0" smtClean="0"/>
              <a:t>Raising productivity and fostering economic growth</a:t>
            </a:r>
          </a:p>
          <a:p>
            <a:pPr>
              <a:buFont typeface="Wingdings" pitchFamily="2" charset="2"/>
              <a:buChar char="Ø"/>
            </a:pPr>
            <a:r>
              <a:rPr lang="en-US" sz="3000" dirty="0" smtClean="0"/>
              <a:t>Safeguarding weaker sections against industrial hazard &amp; the most dangerous occupations</a:t>
            </a:r>
            <a:endParaRPr lang="en-US"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state functions…</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sz="2800" dirty="0" smtClean="0"/>
              <a:t>Preventing juvenile delinquency, crime and other forms of anti-social behavior</a:t>
            </a:r>
            <a:r>
              <a:rPr lang="en-US" dirty="0" smtClean="0"/>
              <a:t>;</a:t>
            </a:r>
          </a:p>
          <a:p>
            <a:pPr>
              <a:buFont typeface="Wingdings" pitchFamily="2" charset="2"/>
              <a:buChar char="Ø"/>
            </a:pPr>
            <a:r>
              <a:rPr lang="en-US" sz="2800" dirty="0" smtClean="0"/>
              <a:t>Preventing sickness and ill health in order to increase productivity;</a:t>
            </a:r>
          </a:p>
          <a:p>
            <a:pPr>
              <a:buFont typeface="Wingdings" pitchFamily="2" charset="2"/>
              <a:buChar char="Ø"/>
            </a:pPr>
            <a:r>
              <a:rPr lang="en-US" sz="2800" dirty="0" smtClean="0"/>
              <a:t>Increasing command over sources and diminishing inequalities of income;</a:t>
            </a:r>
          </a:p>
          <a:p>
            <a:pPr>
              <a:buFont typeface="Wingdings" pitchFamily="2" charset="2"/>
              <a:buChar char="Ø"/>
            </a:pPr>
            <a:r>
              <a:rPr lang="en-US" sz="2800" dirty="0" smtClean="0"/>
              <a:t>Integrating everyone into society to prevent alienation, that of the members of minority or regional party.</a:t>
            </a:r>
          </a:p>
          <a:p>
            <a:pPr>
              <a:buFont typeface="Wingdings" pitchFamily="2" charset="2"/>
              <a:buChar char="Ø"/>
            </a:pPr>
            <a:r>
              <a:rPr lang="en-US" sz="2800" dirty="0" smtClean="0"/>
              <a:t>Criticism-provided minimum standard of life and failed to remove </a:t>
            </a:r>
            <a:r>
              <a:rPr lang="en-US" sz="2800" smtClean="0"/>
              <a:t>social conflict.</a:t>
            </a:r>
            <a:endParaRPr lang="en-US" sz="2800" dirty="0" smtClean="0"/>
          </a:p>
          <a:p>
            <a:pPr>
              <a:buFont typeface="Wingdings" pitchFamily="2" charset="2"/>
              <a:buChar char="Ø"/>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Origin of State</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Divine Right theory</a:t>
            </a:r>
          </a:p>
          <a:p>
            <a:pPr>
              <a:buFont typeface="Wingdings" pitchFamily="2" charset="2"/>
              <a:buChar char="Ø"/>
            </a:pPr>
            <a:r>
              <a:rPr lang="en-US" dirty="0" smtClean="0"/>
              <a:t>Force theory</a:t>
            </a:r>
          </a:p>
          <a:p>
            <a:pPr>
              <a:buFont typeface="Wingdings" pitchFamily="2" charset="2"/>
              <a:buChar char="Ø"/>
            </a:pPr>
            <a:r>
              <a:rPr lang="en-US" dirty="0" smtClean="0"/>
              <a:t>Social Contract Theory</a:t>
            </a:r>
          </a:p>
          <a:p>
            <a:pPr>
              <a:buFont typeface="Wingdings" pitchFamily="2" charset="2"/>
              <a:buChar char="Ø"/>
            </a:pPr>
            <a:r>
              <a:rPr lang="en-US" dirty="0" smtClean="0"/>
              <a:t>Historical/Evolutionary theory</a:t>
            </a:r>
          </a:p>
          <a:p>
            <a:pPr>
              <a:buFont typeface="Wingdings" pitchFamily="2" charset="2"/>
              <a:buChar char="Ø"/>
            </a:pPr>
            <a:r>
              <a:rPr lang="en-US" dirty="0" smtClean="0"/>
              <a:t>Marxist theory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Society distinguished…</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Society is prior to the state</a:t>
            </a:r>
          </a:p>
          <a:p>
            <a:pPr>
              <a:buFont typeface="Wingdings" pitchFamily="2" charset="2"/>
              <a:buChar char="Ø"/>
            </a:pPr>
            <a:r>
              <a:rPr lang="en-US" dirty="0" smtClean="0"/>
              <a:t>In terms of scope society is wider than that of the state</a:t>
            </a:r>
          </a:p>
          <a:p>
            <a:pPr>
              <a:buFont typeface="Wingdings" pitchFamily="2" charset="2"/>
              <a:buChar char="Ø"/>
            </a:pPr>
            <a:r>
              <a:rPr lang="en-US" dirty="0" smtClean="0"/>
              <a:t>Fixed territory an essential element of state not society</a:t>
            </a:r>
          </a:p>
          <a:p>
            <a:pPr>
              <a:buFont typeface="Wingdings" pitchFamily="2" charset="2"/>
              <a:buChar char="Ø"/>
            </a:pPr>
            <a:r>
              <a:rPr lang="en-US" dirty="0" smtClean="0"/>
              <a:t>Likewise Government an essential element for state but not for society</a:t>
            </a:r>
          </a:p>
          <a:p>
            <a:pPr>
              <a:buFont typeface="Wingdings" pitchFamily="2" charset="2"/>
              <a:buChar char="Ø"/>
            </a:pPr>
            <a:r>
              <a:rPr lang="en-US" dirty="0" smtClean="0"/>
              <a:t>State is sovereign, society is not</a:t>
            </a:r>
          </a:p>
          <a:p>
            <a:pPr>
              <a:buFont typeface="Wingdings" pitchFamily="2" charset="2"/>
              <a:buChar char="Ø"/>
            </a:pPr>
            <a:r>
              <a:rPr lang="en-US" dirty="0" smtClean="0"/>
              <a:t>State is a part of society</a:t>
            </a:r>
          </a:p>
          <a:p>
            <a:pPr>
              <a:buFont typeface="Wingdings" pitchFamily="2" charset="2"/>
              <a:buChar char="Ø"/>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and Government distinguished…</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smtClean="0"/>
              <a:t>Government is an organ of the State</a:t>
            </a:r>
          </a:p>
          <a:p>
            <a:pPr>
              <a:buFont typeface="Wingdings" pitchFamily="2" charset="2"/>
              <a:buChar char="Ø"/>
            </a:pPr>
            <a:r>
              <a:rPr lang="en-US" dirty="0" smtClean="0"/>
              <a:t>State is wider than the Government</a:t>
            </a:r>
          </a:p>
          <a:p>
            <a:pPr>
              <a:buFont typeface="Wingdings" pitchFamily="2" charset="2"/>
              <a:buChar char="Ø"/>
            </a:pPr>
            <a:r>
              <a:rPr lang="en-US" dirty="0" smtClean="0"/>
              <a:t>State is more or less permanent , government is temporary</a:t>
            </a:r>
          </a:p>
          <a:p>
            <a:pPr>
              <a:buFont typeface="Wingdings" pitchFamily="2" charset="2"/>
              <a:buChar char="Ø"/>
            </a:pPr>
            <a:r>
              <a:rPr lang="en-US" dirty="0" smtClean="0"/>
              <a:t>Fixed territoriality a marker of state, not government</a:t>
            </a:r>
          </a:p>
          <a:p>
            <a:pPr>
              <a:buFont typeface="Wingdings" pitchFamily="2" charset="2"/>
              <a:buChar char="Ø"/>
            </a:pPr>
            <a:r>
              <a:rPr lang="en-US" dirty="0" smtClean="0"/>
              <a:t>Membership of state is Compulsory, not of the Government</a:t>
            </a:r>
          </a:p>
          <a:p>
            <a:pPr>
              <a:buFont typeface="Wingdings" pitchFamily="2" charset="2"/>
              <a:buChar char="Ø"/>
            </a:pPr>
            <a:r>
              <a:rPr lang="en-US" dirty="0" smtClean="0"/>
              <a:t>State posses sovereignty, government does not</a:t>
            </a:r>
          </a:p>
          <a:p>
            <a:pPr>
              <a:buFont typeface="Wingdings" pitchFamily="2" charset="2"/>
              <a:buChar char="Ø"/>
            </a:pPr>
            <a:r>
              <a:rPr lang="en-US" dirty="0" smtClean="0"/>
              <a:t>People can oppose the Government, but not the state</a:t>
            </a:r>
          </a:p>
          <a:p>
            <a:pPr>
              <a:buFont typeface="Wingdings" pitchFamily="2" charset="2"/>
              <a:buChar char="Ø"/>
            </a:pPr>
            <a:r>
              <a:rPr lang="en-US" dirty="0" smtClean="0"/>
              <a:t>States are similar, government are of many types</a:t>
            </a:r>
          </a:p>
          <a:p>
            <a:pPr>
              <a:buFont typeface="Wingdings" pitchFamily="2" charset="2"/>
              <a:buChar char="Ø"/>
            </a:pPr>
            <a:r>
              <a:rPr lang="en-US" dirty="0" smtClean="0"/>
              <a:t>State is master, government is servant</a:t>
            </a:r>
          </a:p>
          <a:p>
            <a:pPr>
              <a:buFont typeface="Wingdings" pitchFamily="2" charset="2"/>
              <a:buChar char="Ø"/>
            </a:pPr>
            <a:r>
              <a:rPr lang="en-US" dirty="0" smtClean="0"/>
              <a:t>State is abstract, government is concrete</a:t>
            </a:r>
          </a:p>
          <a:p>
            <a:pPr>
              <a:buFont typeface="Wingdings" pitchFamily="2" charset="2"/>
              <a:buChar char="Ø"/>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Nation distinguished…</a:t>
            </a:r>
            <a:endParaRPr lang="en-US" dirty="0"/>
          </a:p>
        </p:txBody>
      </p:sp>
      <p:sp>
        <p:nvSpPr>
          <p:cNvPr id="3" name="Content Placeholder 2"/>
          <p:cNvSpPr>
            <a:spLocks noGrp="1"/>
          </p:cNvSpPr>
          <p:nvPr>
            <p:ph idx="1"/>
          </p:nvPr>
        </p:nvSpPr>
        <p:spPr/>
        <p:txBody>
          <a:bodyPr/>
          <a:lstStyle/>
          <a:p>
            <a:r>
              <a:rPr lang="en-US" dirty="0" smtClean="0"/>
              <a:t>Etymologically the term Nation should mean a group of people bound together by unity of race or birth. As Lord Bryce defines …a nation is nationality which has organized itself into a political body independent or desiring to be independent.</a:t>
            </a:r>
          </a:p>
          <a:p>
            <a:r>
              <a:rPr lang="en-US" dirty="0" smtClean="0"/>
              <a:t>Nation is state plus something.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the State</a:t>
            </a:r>
            <a:endParaRPr lang="en-US" dirty="0"/>
          </a:p>
        </p:txBody>
      </p:sp>
      <p:sp>
        <p:nvSpPr>
          <p:cNvPr id="3" name="Content Placeholder 2"/>
          <p:cNvSpPr>
            <a:spLocks noGrp="1"/>
          </p:cNvSpPr>
          <p:nvPr>
            <p:ph idx="1"/>
          </p:nvPr>
        </p:nvSpPr>
        <p:spPr/>
        <p:txBody>
          <a:bodyPr/>
          <a:lstStyle/>
          <a:p>
            <a:r>
              <a:rPr lang="en-US" dirty="0" smtClean="0"/>
              <a:t>Minimal states</a:t>
            </a:r>
          </a:p>
          <a:p>
            <a:r>
              <a:rPr lang="en-US" dirty="0" smtClean="0"/>
              <a:t>Developmental states</a:t>
            </a:r>
          </a:p>
          <a:p>
            <a:r>
              <a:rPr lang="en-US" dirty="0" smtClean="0"/>
              <a:t>Social-democratic states</a:t>
            </a:r>
          </a:p>
          <a:p>
            <a:r>
              <a:rPr lang="en-US" dirty="0" smtClean="0"/>
              <a:t>Collectivized states</a:t>
            </a:r>
          </a:p>
          <a:p>
            <a:r>
              <a:rPr lang="en-US" dirty="0" smtClean="0"/>
              <a:t>Totalitarian states</a:t>
            </a:r>
          </a:p>
          <a:p>
            <a:r>
              <a:rPr lang="en-US" dirty="0" smtClean="0"/>
              <a:t>Religious states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function of state</a:t>
            </a:r>
            <a:endParaRPr lang="en-US" dirty="0"/>
          </a:p>
        </p:txBody>
      </p:sp>
      <p:sp>
        <p:nvSpPr>
          <p:cNvPr id="3" name="Content Placeholder 2"/>
          <p:cNvSpPr>
            <a:spLocks noGrp="1"/>
          </p:cNvSpPr>
          <p:nvPr>
            <p:ph idx="1"/>
          </p:nvPr>
        </p:nvSpPr>
        <p:spPr/>
        <p:txBody>
          <a:bodyPr/>
          <a:lstStyle/>
          <a:p>
            <a:r>
              <a:rPr lang="en-US" dirty="0" smtClean="0"/>
              <a:t>What is the nature of state power, and whose interest does the state represent?</a:t>
            </a:r>
          </a:p>
          <a:p>
            <a:r>
              <a:rPr lang="en-US" dirty="0" smtClean="0"/>
              <a:t>Idealist school</a:t>
            </a:r>
          </a:p>
          <a:p>
            <a:r>
              <a:rPr lang="en-US" dirty="0" smtClean="0"/>
              <a:t>Liberal school</a:t>
            </a:r>
          </a:p>
          <a:p>
            <a:r>
              <a:rPr lang="en-US" dirty="0" smtClean="0"/>
              <a:t>Socialist school</a:t>
            </a:r>
          </a:p>
          <a:p>
            <a:r>
              <a:rPr lang="en-US" dirty="0" smtClean="0"/>
              <a:t>Marxist school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Idealist school</a:t>
            </a:r>
            <a:br>
              <a:rPr lang="en-US" dirty="0" smtClean="0"/>
            </a:br>
            <a:r>
              <a:rPr lang="en-US" dirty="0" smtClean="0"/>
              <a:t>Greeks, Hegel, Green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State is a natural, necessary and universal institution</a:t>
            </a:r>
          </a:p>
          <a:p>
            <a:r>
              <a:rPr lang="en-US" dirty="0" smtClean="0"/>
              <a:t>Organic view/teleological view</a:t>
            </a:r>
          </a:p>
          <a:p>
            <a:r>
              <a:rPr lang="en-US" dirty="0" smtClean="0"/>
              <a:t>State had an end or purpose which is different from, and superior to, the ends or purpose of individual citizen</a:t>
            </a:r>
          </a:p>
          <a:p>
            <a:r>
              <a:rPr lang="en-US" dirty="0" smtClean="0"/>
              <a:t>Superior physical force</a:t>
            </a:r>
          </a:p>
          <a:p>
            <a:r>
              <a:rPr lang="en-US" dirty="0" smtClean="0"/>
              <a:t>An eternal </a:t>
            </a:r>
            <a:r>
              <a:rPr lang="en-US" dirty="0" err="1" smtClean="0"/>
              <a:t>instt</a:t>
            </a:r>
            <a:r>
              <a:rPr lang="en-US" dirty="0" smtClean="0"/>
              <a:t>.</a:t>
            </a:r>
          </a:p>
          <a:p>
            <a:r>
              <a:rPr lang="en-US" dirty="0" smtClean="0"/>
              <a:t>Hegel- ‘State is the march of God on earth’, i.e.it represents order, permanence and legality standing over and above civil society, which is characterized by individualism and self regarding actions.</a:t>
            </a:r>
          </a:p>
          <a:p>
            <a:r>
              <a:rPr lang="en-US" dirty="0" smtClean="0"/>
              <a:t>State being an ethical community underpinned by mutual sympathy-’universal altruism’, family being ‘a Particular altruism’ and civil society being ‘universal egoism’</a:t>
            </a:r>
          </a:p>
          <a:p>
            <a:r>
              <a:rPr lang="en-US" dirty="0" smtClean="0"/>
              <a:t>According to Green, state is there to establish the conditions for the ‘Good life’ rather than the creation of good life itself</a:t>
            </a:r>
          </a:p>
          <a:p>
            <a:r>
              <a:rPr lang="en-US" dirty="0" smtClean="0"/>
              <a:t>Major drawback of this view is that it fosters an uncritical reverence for the state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Liberal</a:t>
            </a:r>
            <a:br>
              <a:rPr lang="en-US" dirty="0" smtClean="0"/>
            </a:br>
            <a:r>
              <a:rPr lang="en-US" sz="3600" dirty="0" smtClean="0"/>
              <a:t>Adam Smith, Herbert Spencer, James Mill</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‘State is a necessary evil’</a:t>
            </a:r>
          </a:p>
          <a:p>
            <a:r>
              <a:rPr lang="en-US" dirty="0" smtClean="0"/>
              <a:t>‘night watchman state’</a:t>
            </a:r>
          </a:p>
          <a:p>
            <a:r>
              <a:rPr lang="en-US" dirty="0" smtClean="0"/>
              <a:t>‘Consent’ is the basis of the state</a:t>
            </a:r>
          </a:p>
          <a:p>
            <a:r>
              <a:rPr lang="en-US" dirty="0" smtClean="0"/>
              <a:t>Its chief functions are-</a:t>
            </a:r>
          </a:p>
          <a:p>
            <a:pPr>
              <a:buFont typeface="Wingdings" pitchFamily="2" charset="2"/>
              <a:buChar char="Ø"/>
            </a:pPr>
            <a:r>
              <a:rPr lang="en-US" dirty="0" smtClean="0"/>
              <a:t>      Protecting individual freedom and liberty</a:t>
            </a:r>
          </a:p>
          <a:p>
            <a:pPr>
              <a:buFont typeface="Wingdings" pitchFamily="2" charset="2"/>
              <a:buChar char="Ø"/>
            </a:pPr>
            <a:r>
              <a:rPr lang="en-US" dirty="0" smtClean="0"/>
              <a:t>      To enforce contract</a:t>
            </a:r>
          </a:p>
          <a:p>
            <a:pPr>
              <a:buFont typeface="Wingdings" pitchFamily="2" charset="2"/>
              <a:buChar char="Ø"/>
            </a:pPr>
            <a:r>
              <a:rPr lang="en-US" dirty="0" smtClean="0"/>
              <a:t>       To guarantee peaceful enjoyment to   	property</a:t>
            </a:r>
          </a:p>
          <a:p>
            <a:pPr>
              <a:buFont typeface="Wingdings" pitchFamily="2" charset="2"/>
              <a:buChar char="Ø"/>
            </a:pPr>
            <a:r>
              <a:rPr lang="en-US" dirty="0" smtClean="0"/>
              <a:t>       To provide external conditions of law and  	order</a:t>
            </a:r>
          </a:p>
          <a:p>
            <a:pPr>
              <a:buFont typeface="Wingdings" pitchFamily="2" charset="2"/>
              <a:buChar char="Ø"/>
            </a:pPr>
            <a:r>
              <a:rPr lang="en-US" dirty="0" smtClean="0"/>
              <a:t>      That government is best which governs the  	least</a:t>
            </a:r>
          </a:p>
          <a:p>
            <a:pPr>
              <a:buFont typeface="Wingdings" pitchFamily="2" charset="2"/>
              <a:buChar char="Ø"/>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Liberatarianists</a:t>
            </a:r>
            <a:br>
              <a:rPr lang="en-US" dirty="0" smtClean="0"/>
            </a:br>
            <a:r>
              <a:rPr lang="en-US" dirty="0" smtClean="0"/>
              <a:t>Rawls,Hayek,Nozick</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Talks of ‘minimal state’ and ‘minimum taxation’</a:t>
            </a:r>
          </a:p>
          <a:p>
            <a:r>
              <a:rPr lang="en-US" dirty="0" smtClean="0"/>
              <a:t>Roll back the frontiers of the state advocates free market(Hayek)</a:t>
            </a:r>
          </a:p>
          <a:p>
            <a:r>
              <a:rPr lang="en-US" dirty="0" smtClean="0"/>
              <a:t>State is merely a protective body, its core function being to provide a framework of peace and social order within which citizens can conduct their lives as they think best.</a:t>
            </a:r>
          </a:p>
          <a:p>
            <a:r>
              <a:rPr lang="en-US" dirty="0" smtClean="0"/>
              <a:t>The institutional apparatus of a minimal state is limited to police force, a court system, and a military of some kind. Economic, social, cultural, moral (Michel Sandel) and other responsibilities belonging to the individual.</a:t>
            </a:r>
          </a:p>
          <a:p>
            <a:r>
              <a:rPr lang="en-US" dirty="0" smtClean="0"/>
              <a:t>Robert Nozick-ultraminimal state- state like ‘an invisible hand’ producing a beneficial outcome for individuals in society, such as the efficient allocation of resources in a market economy, even though it is not the specific intention of not any individual-monopoly of coercion by the state.</a:t>
            </a:r>
          </a:p>
          <a:p>
            <a:r>
              <a:rPr lang="en-US" dirty="0" smtClean="0"/>
              <a:t>He argued that property right should be strictly upheld provided that wealth has been justly acquired in the first place, or has been justly transferred from one person to other.</a:t>
            </a:r>
          </a:p>
          <a:p>
            <a:r>
              <a:rPr lang="en-US" dirty="0" smtClean="0"/>
              <a:t>State’s economic role confined to two functions the maintenance of stable means of exchange or ‘sound money’(low or zero inflation) and the promotion of competition through control on monopoly power, price fixing and so on.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994</Words>
  <Application>Microsoft Office PowerPoint</Application>
  <PresentationFormat>On-screen Show (4:3)</PresentationFormat>
  <Paragraphs>105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State,Society,Government</vt:lpstr>
      <vt:lpstr>State and Society distinguished…</vt:lpstr>
      <vt:lpstr>State and Government distinguished…</vt:lpstr>
      <vt:lpstr>State and Nation distinguished…</vt:lpstr>
      <vt:lpstr>The role of the State</vt:lpstr>
      <vt:lpstr>Theories of function of state</vt:lpstr>
      <vt:lpstr>Idealist school Greeks, Hegel, Green</vt:lpstr>
      <vt:lpstr>Liberal Adam Smith, Herbert Spencer, James Mill</vt:lpstr>
      <vt:lpstr>Liberatarianists Rawls,Hayek,Nozick</vt:lpstr>
      <vt:lpstr>Marxists Karl Marx, Engels, Lenin</vt:lpstr>
      <vt:lpstr>Marxist theory of state</vt:lpstr>
      <vt:lpstr>Welfare State</vt:lpstr>
      <vt:lpstr>Welfare state</vt:lpstr>
      <vt:lpstr>Welfare state functions…</vt:lpstr>
      <vt:lpstr>Theories of Origin of State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Gangesh Jha</dc:creator>
  <cp:lastModifiedBy>Windows User</cp:lastModifiedBy>
  <cp:revision>3</cp:revision>
  <dcterms:created xsi:type="dcterms:W3CDTF">2006-08-16T00:00:00Z</dcterms:created>
  <dcterms:modified xsi:type="dcterms:W3CDTF">2020-03-27T09:13:58Z</dcterms:modified>
</cp:coreProperties>
</file>