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3/26/2020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3/26/2020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3/26/2020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3/26/2020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3/26/2020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3/26/2020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3/26/2020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B.A .(H) HISTORY ,PART: FIRST</a:t>
            </a:r>
            <a:br>
              <a:rPr lang="en-US" dirty="0" smtClean="0"/>
            </a:br>
            <a:r>
              <a:rPr lang="en-US" dirty="0" smtClean="0"/>
              <a:t>PAPER: SECOND</a:t>
            </a:r>
            <a:br>
              <a:rPr lang="en-US" dirty="0" smtClean="0"/>
            </a:br>
            <a:r>
              <a:rPr lang="en-US" dirty="0" smtClean="0"/>
              <a:t>UNIT: FIRST:</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FIRST</a:t>
            </a:r>
            <a:endParaRPr lang="en-US" dirty="0"/>
          </a:p>
        </p:txBody>
      </p:sp>
      <p:sp>
        <p:nvSpPr>
          <p:cNvPr id="3" name="Subtitle 2"/>
          <p:cNvSpPr>
            <a:spLocks noGrp="1"/>
          </p:cNvSpPr>
          <p:nvPr>
            <p:ph type="subTitle" idx="1"/>
          </p:nvPr>
        </p:nvSpPr>
        <p:spPr/>
        <p:txBody>
          <a:bodyPr/>
          <a:lstStyle/>
          <a:p>
            <a:r>
              <a:rPr lang="en-US" dirty="0" smtClean="0"/>
              <a:t> Renaissance</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Effects of the Renaissance</a:t>
            </a:r>
            <a:br>
              <a:rPr lang="en-US" dirty="0" smtClean="0"/>
            </a:b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e. National Feeling</a:t>
            </a:r>
          </a:p>
          <a:p>
            <a:r>
              <a:rPr lang="en-US" dirty="0" smtClean="0"/>
              <a:t>f. Effect on history</a:t>
            </a:r>
          </a:p>
          <a:p>
            <a:r>
              <a:rPr lang="en-US" dirty="0" smtClean="0"/>
              <a:t>g. Re-birth of new art</a:t>
            </a:r>
          </a:p>
          <a:p>
            <a:pPr>
              <a:buNone/>
            </a:pPr>
            <a:r>
              <a:rPr lang="en-US" dirty="0" smtClean="0"/>
              <a:t>The bold departure from medieval tradition was nowhere more clearly revealed than in Art of Renaissance period. Before Renaissance, the chief art of the middle age was essentially Christian. Art was intimately associated with religion. The artists used to draw the pictures of monks, bishops and priests and the church had restricted their freedom of thought and action.</a:t>
            </a:r>
          </a:p>
          <a:p>
            <a:r>
              <a:rPr lang="en-US" dirty="0" smtClean="0"/>
              <a:t>h. Paved way for Reformation</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Effects of the Renaissance</a:t>
            </a:r>
            <a:br>
              <a:rPr lang="en-US" dirty="0" smtClean="0"/>
            </a:br>
            <a:endParaRPr lang="en-US" dirty="0"/>
          </a:p>
        </p:txBody>
      </p:sp>
      <p:sp>
        <p:nvSpPr>
          <p:cNvPr id="3" name="Content Placeholder 2"/>
          <p:cNvSpPr>
            <a:spLocks noGrp="1"/>
          </p:cNvSpPr>
          <p:nvPr>
            <p:ph idx="1"/>
          </p:nvPr>
        </p:nvSpPr>
        <p:spPr/>
        <p:txBody>
          <a:bodyPr/>
          <a:lstStyle/>
          <a:p>
            <a:r>
              <a:rPr lang="en-US" dirty="0" err="1" smtClean="0"/>
              <a:t>i</a:t>
            </a:r>
            <a:r>
              <a:rPr lang="en-US" dirty="0" smtClean="0"/>
              <a:t>. </a:t>
            </a:r>
            <a:r>
              <a:rPr lang="en-US" dirty="0" err="1" smtClean="0"/>
              <a:t>Architecture:The</a:t>
            </a:r>
            <a:r>
              <a:rPr lang="en-US" dirty="0" smtClean="0"/>
              <a:t> Architecture of Italy was largely influenced by the spirit of Renaissance. The builders of this time constructed many churches, palaces and massive buildings following the style and pattern of ancient Greece and Rome. The pointed arches of the Churches and Palaces were substituted by round arches, domes or by the plain lines of the Greek temples</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Effects of the Renaissance</a:t>
            </a:r>
            <a:br>
              <a:rPr lang="en-US" dirty="0" smtClean="0"/>
            </a:br>
            <a:endParaRPr lang="en-US" dirty="0"/>
          </a:p>
        </p:txBody>
      </p:sp>
      <p:sp>
        <p:nvSpPr>
          <p:cNvPr id="3" name="Content Placeholder 2"/>
          <p:cNvSpPr>
            <a:spLocks noGrp="1"/>
          </p:cNvSpPr>
          <p:nvPr>
            <p:ph idx="1"/>
          </p:nvPr>
        </p:nvSpPr>
        <p:spPr/>
        <p:txBody>
          <a:bodyPr>
            <a:normAutofit fontScale="92500"/>
          </a:bodyPr>
          <a:lstStyle/>
          <a:p>
            <a:pPr fontAlgn="base"/>
            <a:r>
              <a:rPr lang="en-US" dirty="0" err="1" smtClean="0"/>
              <a:t>J.Sculpture</a:t>
            </a:r>
            <a:r>
              <a:rPr lang="en-US" dirty="0" smtClean="0"/>
              <a:t>:</a:t>
            </a:r>
          </a:p>
          <a:p>
            <a:pPr fontAlgn="base">
              <a:buNone/>
            </a:pPr>
            <a:r>
              <a:rPr lang="en-US" dirty="0" smtClean="0"/>
              <a:t>Like architecture, Sculpture also underwent a significant change during the Renaissance Period. The famous sculptor of Italy during this period was Lorenzo Ghiberti, who carved the bronze doors of the Church at Florence which was famous for its exquisite beauty. Another Italian Sculptor named Donatello is remembered for his realistic statute of ‘St. George’ and ‘St. Mark’.</a:t>
            </a:r>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Effects of the Renaissance</a:t>
            </a:r>
            <a:br>
              <a:rPr lang="en-US" dirty="0" smtClean="0"/>
            </a:br>
            <a:endParaRPr lang="en-US" dirty="0"/>
          </a:p>
        </p:txBody>
      </p:sp>
      <p:sp>
        <p:nvSpPr>
          <p:cNvPr id="3" name="Content Placeholder 2"/>
          <p:cNvSpPr>
            <a:spLocks noGrp="1"/>
          </p:cNvSpPr>
          <p:nvPr>
            <p:ph idx="1"/>
          </p:nvPr>
        </p:nvSpPr>
        <p:spPr/>
        <p:txBody>
          <a:bodyPr>
            <a:normAutofit lnSpcReduction="10000"/>
          </a:bodyPr>
          <a:lstStyle/>
          <a:p>
            <a:pPr fontAlgn="base"/>
            <a:r>
              <a:rPr lang="en-US" dirty="0" err="1" smtClean="0"/>
              <a:t>K.Painting</a:t>
            </a:r>
            <a:r>
              <a:rPr lang="en-US" b="1" dirty="0" smtClean="0"/>
              <a:t>:</a:t>
            </a:r>
            <a:endParaRPr lang="en-US" dirty="0" smtClean="0"/>
          </a:p>
          <a:p>
            <a:pPr fontAlgn="base">
              <a:buNone/>
            </a:pPr>
            <a:r>
              <a:rPr lang="en-US" dirty="0" smtClean="0"/>
              <a:t>In Painting, the painters of Italy during Renaissance brought excellence and became world famous. Among the painters of the world, ‘Leonardo-</a:t>
            </a:r>
            <a:r>
              <a:rPr lang="en-US" dirty="0" err="1" smtClean="0"/>
              <a:t>da</a:t>
            </a:r>
            <a:r>
              <a:rPr lang="en-US" dirty="0" smtClean="0"/>
              <a:t>-Vinci’ occupied a unique position. The hidden expression in his paintings made them attractive. Leonardo has become immortal for his famous painting of ‘</a:t>
            </a:r>
            <a:r>
              <a:rPr lang="en-US" dirty="0" err="1" smtClean="0"/>
              <a:t>Monalisa</a:t>
            </a:r>
            <a:r>
              <a:rPr lang="en-US" dirty="0" smtClean="0"/>
              <a:t>’</a:t>
            </a:r>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Effects of the Renaissance</a:t>
            </a:r>
            <a:br>
              <a:rPr lang="en-US" dirty="0" smtClean="0"/>
            </a:br>
            <a:endParaRPr lang="en-US" dirty="0"/>
          </a:p>
        </p:txBody>
      </p:sp>
      <p:sp>
        <p:nvSpPr>
          <p:cNvPr id="3" name="Content Placeholder 2"/>
          <p:cNvSpPr>
            <a:spLocks noGrp="1"/>
          </p:cNvSpPr>
          <p:nvPr>
            <p:ph idx="1"/>
          </p:nvPr>
        </p:nvSpPr>
        <p:spPr/>
        <p:txBody>
          <a:bodyPr>
            <a:normAutofit fontScale="92500"/>
          </a:bodyPr>
          <a:lstStyle/>
          <a:p>
            <a:pPr fontAlgn="base"/>
            <a:r>
              <a:rPr lang="en-US" dirty="0" err="1" smtClean="0"/>
              <a:t>l.Fine</a:t>
            </a:r>
            <a:r>
              <a:rPr lang="en-US" dirty="0" smtClean="0"/>
              <a:t> Arts:</a:t>
            </a:r>
          </a:p>
          <a:p>
            <a:pPr fontAlgn="base">
              <a:buNone/>
            </a:pPr>
            <a:r>
              <a:rPr lang="en-US" dirty="0" smtClean="0"/>
              <a:t>During Renaissance, Fine Arts also bloomed. Italy was freed from the clutches of medieval song. The use of Piano and Violin made the song sweeter. Palestrina was a great singer and musician and a composer of new songs. In Churches, old songs were discarded and new songs were incorporated in prayer. Many other countries of Europe also adopted this practice.</a:t>
            </a:r>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Effects of the Renaissance</a:t>
            </a:r>
            <a:br>
              <a:rPr lang="en-US" dirty="0" smtClean="0"/>
            </a:br>
            <a:endParaRPr lang="en-US" dirty="0"/>
          </a:p>
        </p:txBody>
      </p:sp>
      <p:sp>
        <p:nvSpPr>
          <p:cNvPr id="3" name="Content Placeholder 2"/>
          <p:cNvSpPr>
            <a:spLocks noGrp="1"/>
          </p:cNvSpPr>
          <p:nvPr>
            <p:ph idx="1"/>
          </p:nvPr>
        </p:nvSpPr>
        <p:spPr/>
        <p:txBody>
          <a:bodyPr>
            <a:normAutofit fontScale="85000" lnSpcReduction="10000"/>
          </a:bodyPr>
          <a:lstStyle/>
          <a:p>
            <a:pPr fontAlgn="base"/>
            <a:r>
              <a:rPr lang="en-US" dirty="0" err="1" smtClean="0"/>
              <a:t>m.Science</a:t>
            </a:r>
            <a:r>
              <a:rPr lang="en-US" dirty="0" smtClean="0"/>
              <a:t>:</a:t>
            </a:r>
          </a:p>
          <a:p>
            <a:pPr fontAlgn="base">
              <a:buNone/>
            </a:pPr>
            <a:r>
              <a:rPr lang="en-US" dirty="0" smtClean="0"/>
              <a:t>In the age of Renaissance, Science developed to a great extent. The development in astrology, medicine and other branches of Science made this age distinct.</a:t>
            </a:r>
          </a:p>
          <a:p>
            <a:pPr fontAlgn="base">
              <a:buNone/>
            </a:pPr>
            <a:r>
              <a:rPr lang="en-US" dirty="0" smtClean="0"/>
              <a:t>The name of Francis Bacon shines like a star in the realm of science. He was a great scientist who advised to explore nature. He advised that truth was to be discerned by experiment. This idea prompted others to regard him as the ‘Father of Modern Science’. While experimenting on the method of preserving food, he breathed his last.</a:t>
            </a:r>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err="1" smtClean="0"/>
              <a:t>Infact</a:t>
            </a:r>
            <a:r>
              <a:rPr lang="en-US" dirty="0" smtClean="0"/>
              <a:t>, the Renaissance had created humanism in man. It increased the desire in men to know more and more. This Renaissance </a:t>
            </a:r>
            <a:r>
              <a:rPr lang="en-US" dirty="0" err="1" smtClean="0"/>
              <a:t>galvanised</a:t>
            </a:r>
            <a:r>
              <a:rPr lang="en-US" dirty="0" smtClean="0"/>
              <a:t> the development in the field of literature, art and science. It illumined the world with new Knowledge</a:t>
            </a:r>
            <a:r>
              <a:rPr lang="en-US" dirty="0" smtClean="0"/>
              <a:t>.</a:t>
            </a:r>
          </a:p>
          <a:p>
            <a:r>
              <a:rPr lang="en-US" dirty="0" err="1" smtClean="0"/>
              <a:t>Dr.Md.Shakil</a:t>
            </a:r>
            <a:r>
              <a:rPr lang="en-US" dirty="0" smtClean="0"/>
              <a:t> </a:t>
            </a:r>
            <a:r>
              <a:rPr lang="en-US" dirty="0" err="1" smtClean="0"/>
              <a:t>Akhtar</a:t>
            </a:r>
            <a:r>
              <a:rPr lang="en-US" dirty="0" smtClean="0"/>
              <a:t>, History Marwari College</a:t>
            </a:r>
          </a:p>
          <a:p>
            <a:pPr>
              <a:buNone/>
            </a:pPr>
            <a:r>
              <a:rPr lang="en-US" smtClean="0"/>
              <a:t> Contact no.: </a:t>
            </a:r>
            <a:r>
              <a:rPr lang="en-US" dirty="0" smtClean="0"/>
              <a:t>7004197058</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fontAlgn="base"/>
            <a:r>
              <a:rPr lang="en-US" b="1" dirty="0" smtClean="0"/>
              <a:t>Meaning of Renaissance:</a:t>
            </a:r>
            <a:endParaRPr lang="en-US" dirty="0" smtClean="0"/>
          </a:p>
          <a:p>
            <a:pPr fontAlgn="base"/>
            <a:r>
              <a:rPr lang="en-US" dirty="0" smtClean="0"/>
              <a:t>‘Renaissance’ means ‘Rebirth’ or ‘New Birth’. </a:t>
            </a:r>
            <a:r>
              <a:rPr lang="en-US" dirty="0" err="1" smtClean="0"/>
              <a:t>Analysed</a:t>
            </a:r>
            <a:r>
              <a:rPr lang="en-US" dirty="0" smtClean="0"/>
              <a:t> from the point of history, ‘Renaissance’ means the love, eagerness and interest which were shown towards the art and literature of Greece and Rome in the fifteenth century A.D. In medieval times, the Church regulated education and cast its influence upon the society. When human mind wanted to be free from that bandage and welcomed new light</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Causes</a:t>
            </a:r>
            <a:br>
              <a:rPr lang="en-US" dirty="0" smtClean="0"/>
            </a:br>
            <a:endParaRPr lang="en-US" dirty="0"/>
          </a:p>
        </p:txBody>
      </p:sp>
      <p:sp>
        <p:nvSpPr>
          <p:cNvPr id="3" name="Content Placeholder 2"/>
          <p:cNvSpPr>
            <a:spLocks noGrp="1"/>
          </p:cNvSpPr>
          <p:nvPr>
            <p:ph idx="1"/>
          </p:nvPr>
        </p:nvSpPr>
        <p:spPr/>
        <p:txBody>
          <a:bodyPr>
            <a:noAutofit/>
          </a:bodyPr>
          <a:lstStyle/>
          <a:p>
            <a:pPr fontAlgn="base"/>
            <a:r>
              <a:rPr lang="en-US" sz="1600" dirty="0" smtClean="0"/>
              <a:t>There were many causes behind ‘Renaissance’.</a:t>
            </a:r>
          </a:p>
          <a:p>
            <a:pPr fontAlgn="base"/>
            <a:r>
              <a:rPr lang="en-US" sz="1600" dirty="0" smtClean="0"/>
              <a:t>1. The fall of Constantinople was its main cause. It was the centre of learning. Although, it was under the clutches of the Christians, many Greek scholars were living there. They became famous by teaching Greek language and literature to the people.</a:t>
            </a:r>
          </a:p>
          <a:p>
            <a:pPr fontAlgn="base">
              <a:buNone/>
            </a:pPr>
            <a:r>
              <a:rPr lang="en-US" sz="1600" dirty="0" smtClean="0"/>
              <a:t>In 1453 A.D., Muhammad II of Ottoman Empire occupied Constantinople . Out of fear, </a:t>
            </a:r>
            <a:r>
              <a:rPr lang="en-US" sz="1600" dirty="0" err="1" smtClean="0"/>
              <a:t>theGreek</a:t>
            </a:r>
            <a:r>
              <a:rPr lang="en-US" sz="1600" dirty="0" smtClean="0"/>
              <a:t> intellectuals left Constantinople and entered into different cities of Italy like Venetia, Milan, Naples, Sicily, and Rome etc. They taught mathematics, history, geography, philosophy, astronomy, medicine etc. to the people of Italy. This gave birth to Renaissance</a:t>
            </a:r>
          </a:p>
          <a:p>
            <a:r>
              <a:rPr lang="en-US" sz="1600" dirty="0" smtClean="0"/>
              <a:t>2. Effect of inventions and discoveries</a:t>
            </a:r>
          </a:p>
          <a:p>
            <a:r>
              <a:rPr lang="en-US" sz="1600" dirty="0" smtClean="0"/>
              <a:t>a. </a:t>
            </a:r>
            <a:r>
              <a:rPr lang="en-US" sz="1600" dirty="0" err="1" smtClean="0"/>
              <a:t>Press:the</a:t>
            </a:r>
            <a:r>
              <a:rPr lang="en-US" sz="1600" dirty="0" smtClean="0"/>
              <a:t> invention of printing machine was responsible for Renaissance. In 145 A.D. John Gutenberg of Germany invented printing machine and letters and printed book. William Caxton brought this machine to England in 1477 A.D. With the march of time, printing machines were established in Italy, France, Belgium and other European countries. Thus, books could be published very easily with a short span of time. People could easily get books for study and learnt many things. This galvanized Renaissance</a:t>
            </a:r>
          </a:p>
          <a:p>
            <a:endParaRPr lang="en-US" sz="1600" dirty="0" smtClean="0"/>
          </a:p>
          <a:p>
            <a:pPr fontAlgn="base">
              <a:buNone/>
            </a:pPr>
            <a:endParaRPr lang="en-US" sz="12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buNone/>
            </a:pPr>
            <a:endParaRPr lang="en-US" sz="2400" dirty="0" smtClean="0"/>
          </a:p>
          <a:p>
            <a:pPr>
              <a:buNone/>
            </a:pPr>
            <a:endParaRPr lang="en-US" sz="2400" dirty="0" smtClean="0"/>
          </a:p>
          <a:p>
            <a:pPr>
              <a:buNone/>
            </a:pPr>
            <a:endParaRPr lang="en-US" sz="2400" dirty="0" smtClean="0"/>
          </a:p>
          <a:p>
            <a:pPr>
              <a:buNone/>
            </a:pPr>
            <a:endParaRPr lang="en-US" sz="2400" dirty="0" smtClean="0"/>
          </a:p>
          <a:p>
            <a:pPr>
              <a:buNone/>
            </a:pPr>
            <a:endParaRPr lang="en-US" sz="2400" dirty="0" smtClean="0"/>
          </a:p>
          <a:p>
            <a:pPr>
              <a:buNone/>
            </a:pPr>
            <a:r>
              <a:rPr lang="en-US" sz="2400" dirty="0" smtClean="0"/>
              <a:t>b. Paper</a:t>
            </a:r>
          </a:p>
          <a:p>
            <a:pPr>
              <a:buNone/>
            </a:pPr>
            <a:r>
              <a:rPr lang="en-US" sz="2400" dirty="0" smtClean="0"/>
              <a:t>c. Gunpowder</a:t>
            </a:r>
          </a:p>
          <a:p>
            <a:pPr>
              <a:buNone/>
            </a:pPr>
            <a:r>
              <a:rPr lang="en-US" sz="2400" dirty="0" smtClean="0"/>
              <a:t>d. Marine compass</a:t>
            </a:r>
          </a:p>
          <a:p>
            <a:pPr>
              <a:buNone/>
            </a:pPr>
            <a:r>
              <a:rPr lang="en-US" sz="2400" dirty="0" smtClean="0"/>
              <a:t>3.New geographical discoveries</a:t>
            </a:r>
          </a:p>
          <a:p>
            <a:pPr>
              <a:buNone/>
            </a:pPr>
            <a:r>
              <a:rPr lang="en-US" sz="2400" dirty="0" smtClean="0"/>
              <a:t>4.Arabic numerals</a:t>
            </a:r>
            <a:endParaRPr lang="en-US" sz="24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smtClean="0"/>
              <a:t>Main features of Renaissance</a:t>
            </a:r>
          </a:p>
          <a:p>
            <a:r>
              <a:rPr lang="en-US" dirty="0" smtClean="0"/>
              <a:t>1.Humanism</a:t>
            </a:r>
          </a:p>
          <a:p>
            <a:r>
              <a:rPr lang="en-US" dirty="0" smtClean="0"/>
              <a:t>2.Fine Art</a:t>
            </a:r>
          </a:p>
          <a:p>
            <a:r>
              <a:rPr lang="en-US" dirty="0" err="1" smtClean="0"/>
              <a:t>a.Architecture</a:t>
            </a:r>
            <a:endParaRPr lang="en-US" dirty="0" smtClean="0"/>
          </a:p>
          <a:p>
            <a:r>
              <a:rPr lang="en-US" dirty="0" smtClean="0"/>
              <a:t>b. Sculpture</a:t>
            </a:r>
          </a:p>
          <a:p>
            <a:r>
              <a:rPr lang="en-US" dirty="0" smtClean="0"/>
              <a:t>c. Painting</a:t>
            </a:r>
          </a:p>
          <a:p>
            <a:r>
              <a:rPr lang="en-US" dirty="0" smtClean="0"/>
              <a:t>3.Literature</a:t>
            </a:r>
          </a:p>
          <a:p>
            <a:r>
              <a:rPr lang="en-US" dirty="0" smtClean="0"/>
              <a:t>4.Great discoveries</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a. </a:t>
            </a:r>
            <a:r>
              <a:rPr lang="en-US" dirty="0" err="1" smtClean="0"/>
              <a:t>Marcopolo</a:t>
            </a:r>
            <a:endParaRPr lang="en-US" dirty="0" smtClean="0"/>
          </a:p>
          <a:p>
            <a:r>
              <a:rPr lang="en-US" dirty="0" smtClean="0"/>
              <a:t>b. Columbus</a:t>
            </a:r>
          </a:p>
          <a:p>
            <a:r>
              <a:rPr lang="en-US" dirty="0" smtClean="0"/>
              <a:t>c. Henry the </a:t>
            </a:r>
            <a:r>
              <a:rPr lang="en-US" dirty="0" err="1" smtClean="0"/>
              <a:t>Diyaz</a:t>
            </a:r>
            <a:endParaRPr lang="en-US" dirty="0" smtClean="0"/>
          </a:p>
          <a:p>
            <a:r>
              <a:rPr lang="en-US" dirty="0" smtClean="0"/>
              <a:t>d. </a:t>
            </a:r>
            <a:r>
              <a:rPr lang="en-US" dirty="0" err="1" smtClean="0"/>
              <a:t>Magelan</a:t>
            </a:r>
            <a:endParaRPr lang="en-US" dirty="0" smtClean="0"/>
          </a:p>
          <a:p>
            <a:r>
              <a:rPr lang="en-US" dirty="0" smtClean="0"/>
              <a:t>e. Sir Francis Drake</a:t>
            </a:r>
          </a:p>
          <a:p>
            <a:r>
              <a:rPr lang="en-US" dirty="0" smtClean="0"/>
              <a:t>5.Inventions and Science</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Prominent persons related to Renaissance</a:t>
            </a:r>
          </a:p>
          <a:p>
            <a:r>
              <a:rPr lang="en-US" dirty="0" err="1" smtClean="0"/>
              <a:t>a.Leonardo</a:t>
            </a:r>
            <a:r>
              <a:rPr lang="en-US" dirty="0" smtClean="0"/>
              <a:t> de </a:t>
            </a:r>
            <a:r>
              <a:rPr lang="en-US" dirty="0" err="1" smtClean="0"/>
              <a:t>Vinchi</a:t>
            </a:r>
            <a:endParaRPr lang="en-US" dirty="0" smtClean="0"/>
          </a:p>
          <a:p>
            <a:r>
              <a:rPr lang="en-US" dirty="0" smtClean="0"/>
              <a:t>b. Raphael</a:t>
            </a:r>
          </a:p>
          <a:p>
            <a:r>
              <a:rPr lang="en-US" dirty="0" smtClean="0"/>
              <a:t>c. Michael Angelo</a:t>
            </a:r>
          </a:p>
          <a:p>
            <a:r>
              <a:rPr lang="en-US" dirty="0" smtClean="0"/>
              <a:t>d. Dante</a:t>
            </a:r>
          </a:p>
          <a:p>
            <a:r>
              <a:rPr lang="en-US" dirty="0" smtClean="0"/>
              <a:t>e. William </a:t>
            </a:r>
            <a:r>
              <a:rPr lang="en-US" dirty="0" err="1" smtClean="0"/>
              <a:t>Shakespear</a:t>
            </a:r>
            <a:endParaRPr lang="en-US" dirty="0" smtClean="0"/>
          </a:p>
          <a:p>
            <a:r>
              <a:rPr lang="en-US" dirty="0" smtClean="0"/>
              <a:t>f. Cervantes</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g. </a:t>
            </a:r>
            <a:r>
              <a:rPr lang="en-US" dirty="0" err="1" smtClean="0"/>
              <a:t>Desiderius</a:t>
            </a:r>
            <a:r>
              <a:rPr lang="en-US" dirty="0" smtClean="0"/>
              <a:t> Erasmus(1466-1536 A.D)</a:t>
            </a:r>
          </a:p>
          <a:p>
            <a:r>
              <a:rPr lang="en-US" dirty="0" smtClean="0"/>
              <a:t>h. </a:t>
            </a:r>
            <a:r>
              <a:rPr lang="en-US" dirty="0" err="1" smtClean="0"/>
              <a:t>Patrearch</a:t>
            </a:r>
            <a:r>
              <a:rPr lang="en-US" dirty="0" smtClean="0"/>
              <a:t>(1304-1374 A.D)</a:t>
            </a:r>
          </a:p>
          <a:p>
            <a:r>
              <a:rPr lang="en-US" dirty="0" err="1" smtClean="0"/>
              <a:t>i</a:t>
            </a:r>
            <a:r>
              <a:rPr lang="en-US" dirty="0" smtClean="0"/>
              <a:t>. Thomas More(1478-1535 A.D.)</a:t>
            </a:r>
          </a:p>
          <a:p>
            <a:r>
              <a:rPr lang="en-US" dirty="0" smtClean="0"/>
              <a:t>j. Francis Bacon1561-1626 A.D.)</a:t>
            </a:r>
          </a:p>
          <a:p>
            <a:r>
              <a:rPr lang="en-US" dirty="0" smtClean="0"/>
              <a:t>K. Galileo1564-1642 A.D.)</a:t>
            </a:r>
          </a:p>
          <a:p>
            <a:r>
              <a:rPr lang="en-US" dirty="0" smtClean="0"/>
              <a:t>l. Johannes </a:t>
            </a:r>
            <a:r>
              <a:rPr lang="en-US" dirty="0" err="1" smtClean="0"/>
              <a:t>Kepler</a:t>
            </a:r>
            <a:r>
              <a:rPr lang="en-US" dirty="0" smtClean="0"/>
              <a:t>(1571-1640 A.D)</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Effects of the Renaissance</a:t>
            </a:r>
            <a:br>
              <a:rPr lang="en-US" dirty="0" smtClean="0"/>
            </a:br>
            <a:endParaRPr lang="en-US" dirty="0"/>
          </a:p>
        </p:txBody>
      </p:sp>
      <p:sp>
        <p:nvSpPr>
          <p:cNvPr id="3" name="Content Placeholder 2"/>
          <p:cNvSpPr>
            <a:spLocks noGrp="1"/>
          </p:cNvSpPr>
          <p:nvPr>
            <p:ph idx="1"/>
          </p:nvPr>
        </p:nvSpPr>
        <p:spPr/>
        <p:txBody>
          <a:bodyPr/>
          <a:lstStyle/>
          <a:p>
            <a:r>
              <a:rPr lang="en-US" dirty="0" smtClean="0"/>
              <a:t>The effects of the Renaissance were far reaching. This gave birth to new literature , trade, art and science.</a:t>
            </a:r>
          </a:p>
          <a:p>
            <a:r>
              <a:rPr lang="en-US" dirty="0" smtClean="0"/>
              <a:t>a. Commercial Revolution</a:t>
            </a:r>
          </a:p>
          <a:p>
            <a:r>
              <a:rPr lang="en-US" dirty="0" smtClean="0"/>
              <a:t>b. Social and economic changes of capitalism</a:t>
            </a:r>
          </a:p>
          <a:p>
            <a:r>
              <a:rPr lang="en-US" dirty="0" smtClean="0"/>
              <a:t>c. It enriched literature and Science</a:t>
            </a:r>
          </a:p>
          <a:p>
            <a:r>
              <a:rPr lang="en-US" dirty="0" smtClean="0"/>
              <a:t>d. Intellectual effect</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86</TotalTime>
  <Words>847</Words>
  <Application>Microsoft Office PowerPoint</Application>
  <PresentationFormat>On-screen Show (4:3)</PresentationFormat>
  <Paragraphs>77</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B.A .(H) HISTORY ,PART: FIRST PAPER: SECOND UNIT: FIRST:      FIRST</vt:lpstr>
      <vt:lpstr>Slide 2</vt:lpstr>
      <vt:lpstr>Causes </vt:lpstr>
      <vt:lpstr>Slide 4</vt:lpstr>
      <vt:lpstr>Slide 5</vt:lpstr>
      <vt:lpstr>Slide 6</vt:lpstr>
      <vt:lpstr>Slide 7</vt:lpstr>
      <vt:lpstr>Slide 8</vt:lpstr>
      <vt:lpstr>Effects of the Renaissance </vt:lpstr>
      <vt:lpstr>Effects of the Renaissance </vt:lpstr>
      <vt:lpstr>Effects of the Renaissance </vt:lpstr>
      <vt:lpstr>Effects of the Renaissance </vt:lpstr>
      <vt:lpstr>Effects of the Renaissance </vt:lpstr>
      <vt:lpstr>Effects of the Renaissance </vt:lpstr>
      <vt:lpstr>Effects of the Renaissance </vt:lpstr>
      <vt:lpstr>Slide 16</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 .(H) HISTORY ,PART: FIRST PAPER: SECOND UNIT: FIRST:      FIRST</dc:title>
  <dc:creator>Admin</dc:creator>
  <cp:lastModifiedBy>Admin</cp:lastModifiedBy>
  <cp:revision>14</cp:revision>
  <dcterms:created xsi:type="dcterms:W3CDTF">2006-08-16T00:00:00Z</dcterms:created>
  <dcterms:modified xsi:type="dcterms:W3CDTF">2020-03-27T04:06:52Z</dcterms:modified>
</cp:coreProperties>
</file>