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istorydiscussion.net/history-of-india/bhakti-movement-meaning-and-causes/273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History, Degree </a:t>
            </a:r>
            <a:r>
              <a:rPr lang="en-US" sz="3200" dirty="0" smtClean="0"/>
              <a:t>Part-2,Paper-3,Unit-5,</a:t>
            </a:r>
            <a:r>
              <a:rPr lang="en-US" sz="3200" dirty="0" smtClean="0"/>
              <a:t/>
            </a:r>
            <a:br>
              <a:rPr lang="en-US" sz="3200" dirty="0" smtClean="0"/>
            </a:br>
            <a:r>
              <a:rPr lang="en-US" sz="3200" dirty="0" smtClean="0"/>
              <a:t>Topic-</a:t>
            </a:r>
            <a:r>
              <a:rPr lang="en-US" sz="3200" dirty="0" err="1" smtClean="0"/>
              <a:t>Bhakti</a:t>
            </a:r>
            <a:r>
              <a:rPr lang="en-US" sz="3200" dirty="0" smtClean="0"/>
              <a:t> movement,</a:t>
            </a:r>
            <a:r>
              <a:rPr lang="en-US" sz="3200" dirty="0" smtClean="0"/>
              <a:t/>
            </a:r>
            <a:br>
              <a:rPr lang="en-US" sz="3200" dirty="0" smtClean="0"/>
            </a:br>
            <a:r>
              <a:rPr lang="en-US" sz="3200" dirty="0" smtClean="0"/>
              <a:t> Dr. Md. </a:t>
            </a:r>
            <a:r>
              <a:rPr lang="en-US" sz="3200" dirty="0" err="1" smtClean="0"/>
              <a:t>Shakil</a:t>
            </a:r>
            <a:r>
              <a:rPr lang="en-US" sz="3200" dirty="0" smtClean="0"/>
              <a:t> </a:t>
            </a:r>
            <a:r>
              <a:rPr lang="en-US" sz="3200" dirty="0" smtClean="0"/>
              <a:t>Akhtar,lect.38</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err="1" smtClean="0"/>
              <a:t>Kabir’s</a:t>
            </a:r>
            <a:r>
              <a:rPr lang="en-US" b="1" dirty="0" smtClean="0"/>
              <a:t> teachings may be summed up as:</a:t>
            </a:r>
            <a:endParaRPr lang="en-US" dirty="0" smtClean="0"/>
          </a:p>
          <a:p>
            <a:pPr fontAlgn="base"/>
            <a:r>
              <a:rPr lang="en-US" dirty="0" smtClean="0"/>
              <a:t>(</a:t>
            </a:r>
            <a:r>
              <a:rPr lang="en-US" dirty="0" err="1" smtClean="0"/>
              <a:t>i</a:t>
            </a:r>
            <a:r>
              <a:rPr lang="en-US" dirty="0" smtClean="0"/>
              <a:t>) God is one but has different names</a:t>
            </a:r>
          </a:p>
          <a:p>
            <a:pPr fontAlgn="base"/>
            <a:r>
              <a:rPr lang="en-US" dirty="0" smtClean="0"/>
              <a:t>(ii) Devotion to God.</a:t>
            </a:r>
          </a:p>
          <a:p>
            <a:pPr fontAlgn="base"/>
            <a:r>
              <a:rPr lang="en-US" dirty="0" smtClean="0"/>
              <a:t>(iii) Harmony between the Hindus and the Muslims,</a:t>
            </a:r>
          </a:p>
          <a:p>
            <a:pPr fontAlgn="base"/>
            <a:r>
              <a:rPr lang="en-US" dirty="0" smtClean="0"/>
              <a:t>(iv) No caste system,</a:t>
            </a:r>
          </a:p>
          <a:p>
            <a:pPr fontAlgn="base"/>
            <a:r>
              <a:rPr lang="en-US" dirty="0" smtClean="0"/>
              <a:t>(v) Welfare of others</a:t>
            </a:r>
          </a:p>
          <a:p>
            <a:pPr fontAlgn="base"/>
            <a:r>
              <a:rPr lang="en-US" dirty="0" smtClean="0"/>
              <a:t>(vi) No lust for riches.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smtClean="0"/>
              <a:t>Guru Nanak Dev’ teachings</a:t>
            </a:r>
            <a:r>
              <a:rPr lang="en-US" b="1" dirty="0" smtClean="0"/>
              <a:t>:</a:t>
            </a:r>
          </a:p>
          <a:p>
            <a:r>
              <a:rPr lang="en-US" dirty="0" smtClean="0"/>
              <a:t>Guru Nanak Dev (1469-1539) from whose teachings, the Sikh religion was founded, was one of the foremost apostles of the </a:t>
            </a:r>
            <a:r>
              <a:rPr lang="en-US" dirty="0" err="1" smtClean="0"/>
              <a:t>Bhakti</a:t>
            </a:r>
            <a:r>
              <a:rPr lang="en-US" dirty="0" smtClean="0"/>
              <a:t> cult. His catholic approach aimed at bridging the gulf between the Hindus and the Muslims. The hymns of Guru Nanak have been preserved in the </a:t>
            </a:r>
            <a:r>
              <a:rPr lang="en-US" dirty="0" err="1" smtClean="0"/>
              <a:t>Adi</a:t>
            </a:r>
            <a:r>
              <a:rPr lang="en-US" dirty="0" smtClean="0"/>
              <a:t> </a:t>
            </a:r>
            <a:r>
              <a:rPr lang="en-US" dirty="0" err="1" smtClean="0"/>
              <a:t>Granth</a:t>
            </a:r>
            <a:r>
              <a:rPr lang="en-US" dirty="0" smtClean="0"/>
              <a:t>. In these he sang the glory of one great God, and man’s duty of meditating his name with a pure heart, bereft of all desires. Guru Nanak believed that the religious acts and austerities </a:t>
            </a:r>
            <a:r>
              <a:rPr lang="en-US" dirty="0" err="1" smtClean="0"/>
              <a:t>practised</a:t>
            </a:r>
            <a:r>
              <a:rPr lang="en-US" dirty="0" smtClean="0"/>
              <a:t> by different religious sects were useless. Love and devotion to one God is the only way of obtaining his grace.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laid emphasis on the purity of character and conduct as the first condition of approaching God</a:t>
            </a:r>
            <a:r>
              <a:rPr lang="en-US" dirty="0" smtClean="0"/>
              <a:t>.</a:t>
            </a:r>
          </a:p>
          <a:p>
            <a:r>
              <a:rPr lang="en-US" dirty="0" smtClean="0"/>
              <a:t>He opposed priestly ritualism, blind faith, the caste system and idol worship. His disciples were from different castes and creeds, religions and regions.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www.historydiscussion.net/history-of-india/bhakti-movement-meaning-and-causes/2730</a:t>
            </a:r>
            <a:r>
              <a:rPr lang="en-US" dirty="0" smtClean="0"/>
              <a:t>.</a:t>
            </a:r>
          </a:p>
          <a:p>
            <a:r>
              <a:rPr lang="en-US" dirty="0" err="1" smtClean="0"/>
              <a:t>Chnadra,Satish</a:t>
            </a:r>
            <a:r>
              <a:rPr lang="en-US" dirty="0" smtClean="0"/>
              <a:t>:  Medieval </a:t>
            </a:r>
            <a:r>
              <a:rPr lang="en-US" dirty="0" err="1" smtClean="0"/>
              <a:t>India:Sultanat</a:t>
            </a:r>
            <a:r>
              <a:rPr lang="en-US" dirty="0" smtClean="0"/>
              <a:t> period, Vol. </a:t>
            </a:r>
            <a:r>
              <a:rPr lang="en-US" dirty="0" err="1" smtClean="0"/>
              <a:t>I,Orient</a:t>
            </a:r>
            <a:r>
              <a:rPr lang="en-US" dirty="0" smtClean="0"/>
              <a:t> Black Swan, 2007.</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The literal meaning of </a:t>
            </a:r>
            <a:r>
              <a:rPr lang="en-US" dirty="0" err="1" smtClean="0"/>
              <a:t>Bhakti</a:t>
            </a:r>
            <a:r>
              <a:rPr lang="en-US" dirty="0" smtClean="0"/>
              <a:t> is devotion. But the </a:t>
            </a:r>
            <a:r>
              <a:rPr lang="en-US" dirty="0" err="1" smtClean="0"/>
              <a:t>Bhakti</a:t>
            </a:r>
            <a:r>
              <a:rPr lang="en-US" dirty="0" smtClean="0"/>
              <a:t> movement implied the movement </a:t>
            </a:r>
            <a:r>
              <a:rPr lang="en-US" dirty="0" smtClean="0"/>
              <a:t>which </a:t>
            </a:r>
            <a:r>
              <a:rPr lang="en-US" dirty="0" smtClean="0"/>
              <a:t>emphasized intense devotion to God</a:t>
            </a:r>
            <a:r>
              <a:rPr lang="en-US" dirty="0" smtClean="0"/>
              <a:t>.</a:t>
            </a:r>
          </a:p>
          <a:p>
            <a:r>
              <a:rPr lang="en-US" dirty="0" smtClean="0"/>
              <a:t>This devotion was expressed by a devotee through the repetition of the name of Almighty. The mode of expression was usually singing and dancing in the praise of God.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saints of the </a:t>
            </a:r>
            <a:r>
              <a:rPr lang="en-US" dirty="0" err="1" smtClean="0"/>
              <a:t>Bhakti</a:t>
            </a:r>
            <a:r>
              <a:rPr lang="en-US" dirty="0" smtClean="0"/>
              <a:t> movement also emphasized that there was no distinction of class, </a:t>
            </a:r>
            <a:r>
              <a:rPr lang="en-US" dirty="0" err="1" smtClean="0"/>
              <a:t>colour</a:t>
            </a:r>
            <a:r>
              <a:rPr lang="en-US" dirty="0" smtClean="0"/>
              <a:t>, caste etc. All were equal. All had the right to salvation i.e. freedom from the cycle of births and deaths</a:t>
            </a:r>
            <a:r>
              <a:rPr lang="en-US" dirty="0" smtClean="0"/>
              <a:t>.</a:t>
            </a:r>
          </a:p>
          <a:p>
            <a:r>
              <a:rPr lang="en-US" dirty="0" smtClean="0"/>
              <a:t>The saints of the </a:t>
            </a:r>
            <a:r>
              <a:rPr lang="en-US" dirty="0" err="1" smtClean="0"/>
              <a:t>Bhakti</a:t>
            </a:r>
            <a:r>
              <a:rPr lang="en-US" dirty="0" smtClean="0"/>
              <a:t> movement believed in leading a pure and simple life</a:t>
            </a:r>
            <a:r>
              <a:rPr lang="en-US" dirty="0" smtClean="0"/>
              <a:t>.</a:t>
            </a:r>
          </a:p>
          <a:p>
            <a:r>
              <a:rPr lang="en-US" dirty="0" smtClean="0"/>
              <a:t>The saints emphasized that one need not go to pilgrimages to holy places for securing salvation.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The </a:t>
            </a:r>
            <a:r>
              <a:rPr lang="en-US" b="1" dirty="0" err="1" smtClean="0"/>
              <a:t>Bhakti</a:t>
            </a:r>
            <a:r>
              <a:rPr lang="en-US" b="1" dirty="0" smtClean="0"/>
              <a:t> movement was the outcome of a number of causes</a:t>
            </a:r>
            <a:r>
              <a:rPr lang="en-US" b="1" dirty="0" smtClean="0"/>
              <a:t>.</a:t>
            </a:r>
          </a:p>
          <a:p>
            <a:r>
              <a:rPr lang="en-US" dirty="0" smtClean="0"/>
              <a:t> The root of the movement lay deep into the soil of India. There was nothing new in the </a:t>
            </a:r>
            <a:r>
              <a:rPr lang="en-US" dirty="0" err="1" smtClean="0"/>
              <a:t>bhakti</a:t>
            </a:r>
            <a:r>
              <a:rPr lang="en-US" dirty="0" smtClean="0"/>
              <a:t> cult, which did not already exist in India. The elements of the cult could be traced from the Vedas onwards.</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Secondly the impact of the Muslim rule and Islam put dread in the heart of Hindu masses. The Hindus had suffered a lot under some of the fanatic rulers. They wanted some solace to heal their despairing hearts</a:t>
            </a:r>
            <a:r>
              <a:rPr lang="en-US" dirty="0" smtClean="0"/>
              <a:t>.</a:t>
            </a:r>
          </a:p>
          <a:p>
            <a:r>
              <a:rPr lang="en-US" dirty="0" smtClean="0"/>
              <a:t>The </a:t>
            </a:r>
            <a:r>
              <a:rPr lang="en-US" dirty="0" err="1" smtClean="0"/>
              <a:t>bhakti</a:t>
            </a:r>
            <a:r>
              <a:rPr lang="en-US" dirty="0" smtClean="0"/>
              <a:t> movement brought them hope and support and inner strength to save Hinduism. The Sufi saints of the Muslim community also inspired the movement. Some similar chords in the two evoked resonance.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Muslim society firmly believed in the unity of God, the equality and fraternity of mankind and complete surrender to God. It is a coincidence that the Hindu reformers and the mystic saints were also trying to stress these features besides others.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err="1" smtClean="0"/>
              <a:t>Bhakti</a:t>
            </a:r>
            <a:r>
              <a:rPr lang="en-US" dirty="0" smtClean="0"/>
              <a:t> movement of Hinduism saw two ways of imaging the nature of the divine  </a:t>
            </a:r>
            <a:r>
              <a:rPr lang="en-US" i="1" dirty="0" err="1" smtClean="0"/>
              <a:t>Nirguna</a:t>
            </a:r>
            <a:r>
              <a:rPr lang="en-US" dirty="0" smtClean="0"/>
              <a:t> and </a:t>
            </a:r>
            <a:r>
              <a:rPr lang="en-US" i="1" dirty="0" err="1" smtClean="0"/>
              <a:t>Saguna</a:t>
            </a:r>
            <a:r>
              <a:rPr lang="en-US" dirty="0" smtClean="0"/>
              <a:t>.</a:t>
            </a:r>
            <a:r>
              <a:rPr lang="en-US" dirty="0" smtClean="0"/>
              <a:t> </a:t>
            </a:r>
            <a:r>
              <a:rPr lang="en-US" i="1" dirty="0" err="1" smtClean="0"/>
              <a:t>Nirguna</a:t>
            </a:r>
            <a:r>
              <a:rPr lang="en-US" dirty="0" smtClean="0"/>
              <a:t> Brahman was the concept of the Ultimate Reality as formless, without attributes or quality</a:t>
            </a:r>
            <a:r>
              <a:rPr lang="en-US" dirty="0" smtClean="0"/>
              <a:t>.</a:t>
            </a:r>
          </a:p>
          <a:p>
            <a:r>
              <a:rPr lang="en-US" i="1" dirty="0" err="1" smtClean="0"/>
              <a:t>Saguna</a:t>
            </a:r>
            <a:r>
              <a:rPr lang="en-US" dirty="0" smtClean="0"/>
              <a:t> </a:t>
            </a:r>
            <a:r>
              <a:rPr lang="en-US" dirty="0" smtClean="0"/>
              <a:t>, </a:t>
            </a:r>
            <a:r>
              <a:rPr lang="en-US" dirty="0" smtClean="0"/>
              <a:t>in contrast, was envisioned and developed as with form, attributes and quality</a:t>
            </a:r>
            <a:r>
              <a:rPr lang="en-US" dirty="0" smtClean="0"/>
              <a:t>.</a:t>
            </a:r>
            <a:r>
              <a:rPr lang="en-US" dirty="0" smtClean="0"/>
              <a:t> The two had parallels in the ancient pantheistic </a:t>
            </a:r>
            <a:r>
              <a:rPr lang="en-US" dirty="0" smtClean="0"/>
              <a:t>and </a:t>
            </a:r>
            <a:r>
              <a:rPr lang="en-US" dirty="0" smtClean="0"/>
              <a:t>theistic </a:t>
            </a:r>
            <a:r>
              <a:rPr lang="en-US" dirty="0" smtClean="0"/>
              <a:t> </a:t>
            </a:r>
            <a:r>
              <a:rPr lang="en-US" dirty="0" smtClean="0"/>
              <a:t>traditions, respectively, and traceable to </a:t>
            </a:r>
            <a:r>
              <a:rPr lang="en-US" dirty="0" err="1" smtClean="0"/>
              <a:t>Arjuna</a:t>
            </a:r>
            <a:r>
              <a:rPr lang="en-US" dirty="0" smtClean="0"/>
              <a:t>-Krishna dialogue in the </a:t>
            </a:r>
            <a:r>
              <a:rPr lang="en-US" dirty="0" err="1" smtClean="0"/>
              <a:t>Bhagavad</a:t>
            </a:r>
            <a:r>
              <a:rPr lang="en-US" dirty="0" smtClean="0"/>
              <a:t> </a:t>
            </a:r>
            <a:r>
              <a:rPr lang="en-US" dirty="0" err="1" smtClean="0"/>
              <a:t>Gita</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Nirguna</a:t>
            </a:r>
            <a:r>
              <a:rPr lang="en-US" dirty="0" smtClean="0"/>
              <a:t> saints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err="1" smtClean="0"/>
              <a:t>Kabir’s</a:t>
            </a:r>
            <a:r>
              <a:rPr lang="en-US" b="1" dirty="0" smtClean="0"/>
              <a:t> (1425-1518</a:t>
            </a:r>
            <a:r>
              <a:rPr lang="en-US" b="1" dirty="0" smtClean="0"/>
              <a:t>):</a:t>
            </a:r>
          </a:p>
          <a:p>
            <a:r>
              <a:rPr lang="en-US" dirty="0" err="1" smtClean="0"/>
              <a:t>Kabir’s</a:t>
            </a:r>
            <a:r>
              <a:rPr lang="en-US" dirty="0" smtClean="0"/>
              <a:t> mission was to bridge the gulf between the Hindus and the Muslims and so he described himself “</a:t>
            </a:r>
            <a:r>
              <a:rPr lang="en-US" dirty="0" err="1" smtClean="0"/>
              <a:t>Kabir</a:t>
            </a:r>
            <a:r>
              <a:rPr lang="en-US" dirty="0" smtClean="0"/>
              <a:t> is the child of Allah and Ram.” “Hindus and Turks were pots of the same clay. Allah and Rama were but different names.” His God is the </a:t>
            </a:r>
            <a:r>
              <a:rPr lang="en-US" dirty="0" err="1" smtClean="0"/>
              <a:t>nirguna</a:t>
            </a:r>
            <a:r>
              <a:rPr lang="en-US" dirty="0" smtClean="0"/>
              <a:t> Supreme Being, the God of gods. He equated Rama with </a:t>
            </a:r>
            <a:r>
              <a:rPr lang="en-US" dirty="0" err="1" smtClean="0"/>
              <a:t>Rahim</a:t>
            </a:r>
            <a:r>
              <a:rPr lang="en-US" dirty="0" smtClean="0"/>
              <a:t> (the Merciful) and it went a long way to make the </a:t>
            </a:r>
            <a:r>
              <a:rPr lang="en-US" dirty="0" err="1" smtClean="0"/>
              <a:t>bhakti</a:t>
            </a:r>
            <a:r>
              <a:rPr lang="en-US" dirty="0" smtClean="0"/>
              <a:t> movement a unique religious experience.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smtClean="0"/>
              <a:t>prayers, pilgrimages and fasting of the Hindus as well as of the Muslims were equally mechanical. He was against idolatry, as he said, “If by worshipping stones one can find God, I shall worship a mountain.” To him what mattered was total absorption in the devotion to the Supreme with a pure heart. He was fond of oral teachings in the shape of couplets in Hindi which were later collected in the </a:t>
            </a:r>
            <a:r>
              <a:rPr lang="en-US" dirty="0" err="1" smtClean="0"/>
              <a:t>Bijaka</a:t>
            </a:r>
            <a:r>
              <a:rPr lang="en-US" dirty="0" smtClean="0"/>
              <a:t> (the Seed Book). The simple fine rhythm of these couplets helped their easy remembrance and great popularity.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718</Words>
  <Application>Microsoft Office PowerPoint</Application>
  <PresentationFormat>On-screen Show (4:3)</PresentationFormat>
  <Paragraphs>32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History, Degree Part-2,Paper-3,Unit-5, Topic-Bhakti movement,  Dr. Md. Shakil Akhtar,lect.38</vt:lpstr>
      <vt:lpstr>Introduction</vt:lpstr>
      <vt:lpstr>Slide 3</vt:lpstr>
      <vt:lpstr>Slide 4</vt:lpstr>
      <vt:lpstr>Slide 5</vt:lpstr>
      <vt:lpstr>Slide 6</vt:lpstr>
      <vt:lpstr>Slide 7</vt:lpstr>
      <vt:lpstr>Nirguna saints</vt:lpstr>
      <vt:lpstr>Slide 9</vt:lpstr>
      <vt:lpstr>Slide 10</vt:lpstr>
      <vt:lpstr>Slide 11</vt:lpstr>
      <vt:lpstr>Slide 12</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Part-2,Paper-3,Unit-5, Topic-Bhakti movement,  Dr. Md. Shakil Akhtar,lect.38</dc:title>
  <dc:creator>Admin</dc:creator>
  <cp:lastModifiedBy>Admin</cp:lastModifiedBy>
  <cp:revision>3</cp:revision>
  <dcterms:created xsi:type="dcterms:W3CDTF">2006-08-16T00:00:00Z</dcterms:created>
  <dcterms:modified xsi:type="dcterms:W3CDTF">2020-05-20T10:53:09Z</dcterms:modified>
</cp:coreProperties>
</file>