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60" r:id="rId7"/>
    <p:sldId id="258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ndilibraryindia.com/history/renaissance/renaissance-causes-nature-importance-hindi-europe-history/1983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History, Degree </a:t>
            </a:r>
            <a:r>
              <a:rPr lang="en-US" sz="3600" dirty="0" smtClean="0"/>
              <a:t>Part-1,Paper-3,Unit-1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Topic- </a:t>
            </a:r>
            <a:r>
              <a:rPr lang="en-US" sz="3600" dirty="0" smtClean="0"/>
              <a:t>Renaissance,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Dr. Md. </a:t>
            </a:r>
            <a:r>
              <a:rPr lang="en-US" sz="3600" dirty="0" err="1" smtClean="0"/>
              <a:t>Shakil</a:t>
            </a:r>
            <a:r>
              <a:rPr lang="en-US" sz="3600" dirty="0" smtClean="0"/>
              <a:t> </a:t>
            </a:r>
            <a:r>
              <a:rPr lang="en-US" sz="3600" dirty="0" smtClean="0"/>
              <a:t>Akhtar,lect.13,dated:24/7/2020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cap="all" dirty="0" smtClean="0"/>
              <a:t>5. </a:t>
            </a:r>
            <a:r>
              <a:rPr lang="en-US" b="1" cap="all" dirty="0" err="1" smtClean="0"/>
              <a:t>कुस्तुनतुनिया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पतन</a:t>
            </a:r>
            <a:endParaRPr lang="en-US" b="1" dirty="0" smtClean="0"/>
          </a:p>
          <a:p>
            <a:r>
              <a:rPr lang="en-US" dirty="0" smtClean="0"/>
              <a:t>1453 ई.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उस्मानी</a:t>
            </a:r>
            <a:r>
              <a:rPr lang="en-US" dirty="0" smtClean="0"/>
              <a:t> </a:t>
            </a:r>
            <a:r>
              <a:rPr lang="en-US" dirty="0" err="1" smtClean="0"/>
              <a:t>तुर्कों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कुस्तुनतुनिया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अधिकार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लिया</a:t>
            </a:r>
            <a:r>
              <a:rPr lang="en-US" dirty="0" smtClean="0"/>
              <a:t>. </a:t>
            </a:r>
            <a:r>
              <a:rPr lang="en-US" dirty="0" err="1" smtClean="0"/>
              <a:t>कुस्तुनतुनिया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केंद्र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तुर्कों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विजय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बाद</a:t>
            </a:r>
            <a:r>
              <a:rPr lang="en-US" dirty="0" smtClean="0"/>
              <a:t> </a:t>
            </a:r>
            <a:r>
              <a:rPr lang="en-US" dirty="0" err="1" smtClean="0"/>
              <a:t>कुस्तुनतुनिया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विद्वान्</a:t>
            </a:r>
            <a:r>
              <a:rPr lang="en-US" dirty="0" smtClean="0"/>
              <a:t> </a:t>
            </a:r>
            <a:r>
              <a:rPr lang="en-US" dirty="0" err="1" smtClean="0"/>
              <a:t>भागकर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शरण</a:t>
            </a:r>
            <a:r>
              <a:rPr lang="en-US" dirty="0" smtClean="0"/>
              <a:t> </a:t>
            </a:r>
            <a:r>
              <a:rPr lang="en-US" dirty="0" err="1" smtClean="0"/>
              <a:t>लिए</a:t>
            </a:r>
            <a:r>
              <a:rPr lang="en-US" dirty="0" smtClean="0"/>
              <a:t>. </a:t>
            </a:r>
            <a:r>
              <a:rPr lang="en-US" dirty="0" err="1" smtClean="0"/>
              <a:t>उन्होंने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ध्यान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ज्ञान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ओर</a:t>
            </a:r>
            <a:r>
              <a:rPr lang="en-US" dirty="0" smtClean="0"/>
              <a:t> </a:t>
            </a:r>
            <a:r>
              <a:rPr lang="en-US" dirty="0" err="1" smtClean="0"/>
              <a:t>आकृष्ट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इससे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ज्ञान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प्रति</a:t>
            </a:r>
            <a:r>
              <a:rPr lang="en-US" dirty="0" smtClean="0"/>
              <a:t> </a:t>
            </a:r>
            <a:r>
              <a:rPr lang="en-US" dirty="0" err="1" smtClean="0"/>
              <a:t>श्रद्धा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साथ-साथ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जिज्ञासा</a:t>
            </a:r>
            <a:r>
              <a:rPr lang="en-US" dirty="0" smtClean="0"/>
              <a:t> </a:t>
            </a:r>
            <a:r>
              <a:rPr lang="en-US" dirty="0" err="1" smtClean="0"/>
              <a:t>उत्पन्न</a:t>
            </a:r>
            <a:r>
              <a:rPr lang="en-US" dirty="0" smtClean="0"/>
              <a:t> </a:t>
            </a:r>
            <a:r>
              <a:rPr lang="en-US" dirty="0" err="1" smtClean="0"/>
              <a:t>हुई</a:t>
            </a:r>
            <a:r>
              <a:rPr lang="en-US" dirty="0" smtClean="0"/>
              <a:t>. </a:t>
            </a:r>
            <a:r>
              <a:rPr lang="en-US" dirty="0" err="1" smtClean="0"/>
              <a:t>यही</a:t>
            </a:r>
            <a:r>
              <a:rPr lang="en-US" dirty="0" smtClean="0"/>
              <a:t> </a:t>
            </a:r>
            <a:r>
              <a:rPr lang="en-US" dirty="0" err="1" smtClean="0"/>
              <a:t>जिज्ञासा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(Renaissance in Europe)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आत्मा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. </a:t>
            </a:r>
            <a:r>
              <a:rPr lang="en-US" dirty="0" err="1" smtClean="0"/>
              <a:t>कुस्तुनतुनिया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पतन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एक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महत्त्वपूर्ण</a:t>
            </a:r>
            <a:r>
              <a:rPr lang="en-US" dirty="0" smtClean="0"/>
              <a:t> </a:t>
            </a:r>
            <a:r>
              <a:rPr lang="en-US" dirty="0" err="1" smtClean="0"/>
              <a:t>प्रभाव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पूर्वी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स्थल</a:t>
            </a:r>
            <a:r>
              <a:rPr lang="en-US" dirty="0" smtClean="0"/>
              <a:t> </a:t>
            </a:r>
            <a:r>
              <a:rPr lang="en-US" dirty="0" err="1" smtClean="0"/>
              <a:t>मार्ग</a:t>
            </a:r>
            <a:r>
              <a:rPr lang="en-US" dirty="0" smtClean="0"/>
              <a:t> </a:t>
            </a:r>
            <a:r>
              <a:rPr lang="en-US" dirty="0" err="1" smtClean="0"/>
              <a:t>बंद</a:t>
            </a:r>
            <a:r>
              <a:rPr lang="en-US" dirty="0" smtClean="0"/>
              <a:t> </a:t>
            </a:r>
            <a:r>
              <a:rPr lang="en-US" dirty="0" err="1" smtClean="0"/>
              <a:t>हो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जलमार्ग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पूर्वी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पहुँचने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प्रयास</a:t>
            </a:r>
            <a:r>
              <a:rPr lang="en-US" dirty="0" smtClean="0"/>
              <a:t> </a:t>
            </a:r>
            <a:r>
              <a:rPr lang="en-US" dirty="0" err="1" smtClean="0"/>
              <a:t>होने</a:t>
            </a:r>
            <a:r>
              <a:rPr lang="en-US" dirty="0" smtClean="0"/>
              <a:t> </a:t>
            </a:r>
            <a:r>
              <a:rPr lang="en-US" dirty="0" err="1" smtClean="0"/>
              <a:t>लगा</a:t>
            </a:r>
            <a:r>
              <a:rPr lang="en-US" dirty="0" smtClean="0"/>
              <a:t>. </a:t>
            </a:r>
            <a:r>
              <a:rPr lang="en-US" dirty="0" err="1" smtClean="0"/>
              <a:t>इसी</a:t>
            </a:r>
            <a:r>
              <a:rPr lang="en-US" dirty="0" smtClean="0"/>
              <a:t> </a:t>
            </a:r>
            <a:r>
              <a:rPr lang="en-US" dirty="0" err="1" smtClean="0"/>
              <a:t>कर्म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कोलंबस</a:t>
            </a:r>
            <a:r>
              <a:rPr lang="en-US" dirty="0" smtClean="0"/>
              <a:t>, </a:t>
            </a:r>
            <a:r>
              <a:rPr lang="en-US" dirty="0" err="1" smtClean="0"/>
              <a:t>वास्कोडिगामा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मैगलन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अनेक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पता</a:t>
            </a:r>
            <a:r>
              <a:rPr lang="en-US" dirty="0" smtClean="0"/>
              <a:t> </a:t>
            </a:r>
            <a:r>
              <a:rPr lang="en-US" dirty="0" err="1" smtClean="0"/>
              <a:t>लगाया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 smtClean="0"/>
              <a:t>6. </a:t>
            </a:r>
            <a:r>
              <a:rPr lang="en-US" b="1" cap="all" dirty="0" err="1" smtClean="0"/>
              <a:t>प्राचीन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साहित्य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की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खोज</a:t>
            </a:r>
            <a:endParaRPr lang="en-US" b="1" dirty="0" smtClean="0"/>
          </a:p>
          <a:p>
            <a:r>
              <a:rPr lang="en-US" dirty="0" err="1" smtClean="0"/>
              <a:t>तेरहवीं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चौदहवीं</a:t>
            </a:r>
            <a:r>
              <a:rPr lang="en-US" dirty="0" smtClean="0"/>
              <a:t> </a:t>
            </a:r>
            <a:r>
              <a:rPr lang="en-US" dirty="0" err="1" smtClean="0"/>
              <a:t>शताब्दी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पुनर्जीवित</a:t>
            </a:r>
            <a:r>
              <a:rPr lang="en-US" dirty="0" smtClean="0"/>
              <a:t> </a:t>
            </a:r>
            <a:r>
              <a:rPr lang="en-US" dirty="0" err="1" smtClean="0"/>
              <a:t>करने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प्रयास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इनमें</a:t>
            </a:r>
            <a:r>
              <a:rPr lang="en-US" dirty="0" smtClean="0"/>
              <a:t> </a:t>
            </a:r>
            <a:r>
              <a:rPr lang="en-US" dirty="0" err="1" smtClean="0"/>
              <a:t>पेट्रार्क</a:t>
            </a:r>
            <a:r>
              <a:rPr lang="en-US" dirty="0" smtClean="0"/>
              <a:t> (Petrarch), </a:t>
            </a:r>
            <a:r>
              <a:rPr lang="en-US" dirty="0" err="1" smtClean="0"/>
              <a:t>दांते</a:t>
            </a:r>
            <a:r>
              <a:rPr lang="en-US" dirty="0" smtClean="0"/>
              <a:t> (Dante Alighieri),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बेकन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उल्लेखनीय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ग्रन्थों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विभिन्न</a:t>
            </a:r>
            <a:r>
              <a:rPr lang="en-US" dirty="0" smtClean="0"/>
              <a:t> </a:t>
            </a:r>
            <a:r>
              <a:rPr lang="en-US" dirty="0" err="1" smtClean="0"/>
              <a:t>भाषाओं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अनुवाद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गूढ़</a:t>
            </a:r>
            <a:r>
              <a:rPr lang="en-US" dirty="0" smtClean="0"/>
              <a:t> </a:t>
            </a:r>
            <a:r>
              <a:rPr lang="en-US" dirty="0" err="1" smtClean="0"/>
              <a:t>विषयों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परिचित</a:t>
            </a:r>
            <a:r>
              <a:rPr lang="en-US" dirty="0" smtClean="0"/>
              <a:t> </a:t>
            </a:r>
            <a:r>
              <a:rPr lang="en-US" dirty="0" err="1" smtClean="0"/>
              <a:t>कराने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प्रयास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cap="all" dirty="0" smtClean="0"/>
              <a:t>7. </a:t>
            </a:r>
            <a:r>
              <a:rPr lang="en-US" b="1" cap="all" dirty="0" err="1" smtClean="0"/>
              <a:t>मानववादी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विचारधारा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प्रभाव</a:t>
            </a:r>
            <a:endParaRPr lang="en-US" b="1" dirty="0" smtClean="0"/>
          </a:p>
          <a:p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मध्यकालीन</a:t>
            </a:r>
            <a:r>
              <a:rPr lang="en-US" dirty="0" smtClean="0"/>
              <a:t> </a:t>
            </a:r>
            <a:r>
              <a:rPr lang="en-US" dirty="0" err="1" smtClean="0"/>
              <a:t>सभ्यता</a:t>
            </a:r>
            <a:r>
              <a:rPr lang="en-US" dirty="0" smtClean="0"/>
              <a:t> </a:t>
            </a:r>
            <a:r>
              <a:rPr lang="en-US" dirty="0" err="1" smtClean="0"/>
              <a:t>कत्रिमता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कोरे</a:t>
            </a:r>
            <a:r>
              <a:rPr lang="en-US" dirty="0" smtClean="0"/>
              <a:t> </a:t>
            </a:r>
            <a:r>
              <a:rPr lang="en-US" dirty="0" err="1" smtClean="0"/>
              <a:t>आदर्श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आधारित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. </a:t>
            </a:r>
            <a:r>
              <a:rPr lang="en-US" dirty="0" err="1" smtClean="0"/>
              <a:t>सांसारिक</a:t>
            </a:r>
            <a:r>
              <a:rPr lang="en-US" dirty="0" smtClean="0"/>
              <a:t> </a:t>
            </a:r>
            <a:r>
              <a:rPr lang="en-US" dirty="0" err="1" smtClean="0"/>
              <a:t>जीवन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मिथ्या</a:t>
            </a:r>
            <a:r>
              <a:rPr lang="en-US" dirty="0" smtClean="0"/>
              <a:t> </a:t>
            </a:r>
            <a:r>
              <a:rPr lang="en-US" dirty="0" err="1" smtClean="0"/>
              <a:t>बतलाया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विश्वविद्यालयों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यूनानी</a:t>
            </a:r>
            <a:r>
              <a:rPr lang="en-US" dirty="0" smtClean="0"/>
              <a:t> </a:t>
            </a:r>
            <a:r>
              <a:rPr lang="en-US" dirty="0" err="1" smtClean="0"/>
              <a:t>दर्शन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अध्ययन-अध्यापन</a:t>
            </a:r>
            <a:r>
              <a:rPr lang="en-US" dirty="0" smtClean="0"/>
              <a:t> </a:t>
            </a:r>
            <a:r>
              <a:rPr lang="en-US" dirty="0" err="1" smtClean="0"/>
              <a:t>होता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रोजर</a:t>
            </a:r>
            <a:r>
              <a:rPr lang="en-US" dirty="0" smtClean="0"/>
              <a:t> </a:t>
            </a:r>
            <a:r>
              <a:rPr lang="en-US" dirty="0" err="1" smtClean="0"/>
              <a:t>बेकन</a:t>
            </a:r>
            <a:r>
              <a:rPr lang="en-US" dirty="0" smtClean="0"/>
              <a:t> (Roger Bacon)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अरस्तू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प्रधानता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विरोध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तर्कवाद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सिद्धांत</a:t>
            </a:r>
            <a:r>
              <a:rPr lang="en-US" dirty="0" smtClean="0"/>
              <a:t> (the principle of rationalism)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प्रतिपादन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इससे</a:t>
            </a:r>
            <a:r>
              <a:rPr lang="en-US" dirty="0" smtClean="0"/>
              <a:t> </a:t>
            </a:r>
            <a:r>
              <a:rPr lang="en-US" dirty="0" err="1" smtClean="0"/>
              <a:t>मानववाद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 </a:t>
            </a:r>
            <a:r>
              <a:rPr lang="en-US" dirty="0" err="1" smtClean="0"/>
              <a:t>मानववादियों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चर्च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पादरियों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कट्टरपण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आलोचना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8. </a:t>
            </a:r>
            <a:r>
              <a:rPr lang="en-US" b="1" dirty="0" err="1" smtClean="0"/>
              <a:t>धर्मयुद्ध</a:t>
            </a:r>
            <a:r>
              <a:rPr lang="en-US" b="1" dirty="0" smtClean="0"/>
              <a:t> </a:t>
            </a:r>
            <a:r>
              <a:rPr lang="en-US" b="1" dirty="0" err="1" smtClean="0"/>
              <a:t>का</a:t>
            </a:r>
            <a:r>
              <a:rPr lang="en-US" b="1" dirty="0" smtClean="0"/>
              <a:t> </a:t>
            </a:r>
            <a:r>
              <a:rPr lang="en-US" b="1" dirty="0" err="1" smtClean="0"/>
              <a:t>प्रभाव</a:t>
            </a: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dirty="0" err="1" smtClean="0"/>
              <a:t>लगभग</a:t>
            </a:r>
            <a:r>
              <a:rPr lang="en-US" dirty="0" smtClean="0"/>
              <a:t> </a:t>
            </a:r>
            <a:r>
              <a:rPr lang="en-US" dirty="0" err="1" smtClean="0"/>
              <a:t>दो</a:t>
            </a:r>
            <a:r>
              <a:rPr lang="en-US" dirty="0" smtClean="0"/>
              <a:t> </a:t>
            </a:r>
            <a:r>
              <a:rPr lang="en-US" dirty="0" err="1" smtClean="0"/>
              <a:t>सौ</a:t>
            </a:r>
            <a:r>
              <a:rPr lang="en-US" dirty="0" smtClean="0"/>
              <a:t> </a:t>
            </a:r>
            <a:r>
              <a:rPr lang="en-US" dirty="0" err="1" smtClean="0"/>
              <a:t>वर्षों</a:t>
            </a:r>
            <a:r>
              <a:rPr lang="en-US" dirty="0" smtClean="0"/>
              <a:t> </a:t>
            </a:r>
            <a:r>
              <a:rPr lang="en-US" dirty="0" err="1" smtClean="0"/>
              <a:t>तक</a:t>
            </a:r>
            <a:r>
              <a:rPr lang="en-US" dirty="0" smtClean="0"/>
              <a:t> </a:t>
            </a:r>
            <a:r>
              <a:rPr lang="en-US" dirty="0" err="1" smtClean="0"/>
              <a:t>पूरब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पश्चिम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धर्मयुद्ध</a:t>
            </a:r>
            <a:r>
              <a:rPr lang="en-US" dirty="0" smtClean="0"/>
              <a:t> </a:t>
            </a:r>
            <a:r>
              <a:rPr lang="en-US" dirty="0" err="1" smtClean="0"/>
              <a:t>चला</a:t>
            </a:r>
            <a:r>
              <a:rPr lang="en-US" dirty="0" smtClean="0"/>
              <a:t>. </a:t>
            </a:r>
            <a:r>
              <a:rPr lang="en-US" dirty="0" err="1" smtClean="0"/>
              <a:t>धर्मयुद्ध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योद्धा</a:t>
            </a:r>
            <a:r>
              <a:rPr lang="en-US" dirty="0" smtClean="0"/>
              <a:t> </a:t>
            </a:r>
            <a:r>
              <a:rPr lang="en-US" dirty="0" err="1" smtClean="0"/>
              <a:t>पूर्वी</a:t>
            </a:r>
            <a:r>
              <a:rPr lang="en-US" dirty="0" smtClean="0"/>
              <a:t> </a:t>
            </a:r>
            <a:r>
              <a:rPr lang="en-US" dirty="0" err="1" smtClean="0"/>
              <a:t>सभ्यता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प्रभावित</a:t>
            </a:r>
            <a:r>
              <a:rPr lang="en-US" dirty="0" smtClean="0"/>
              <a:t> </a:t>
            </a:r>
            <a:r>
              <a:rPr lang="en-US" dirty="0" err="1" smtClean="0"/>
              <a:t>हुए</a:t>
            </a:r>
            <a:r>
              <a:rPr lang="en-US" dirty="0" smtClean="0"/>
              <a:t>. </a:t>
            </a:r>
            <a:r>
              <a:rPr lang="en-US" dirty="0" err="1" smtClean="0"/>
              <a:t>आगे</a:t>
            </a:r>
            <a:r>
              <a:rPr lang="en-US" dirty="0" smtClean="0"/>
              <a:t> </a:t>
            </a:r>
            <a:r>
              <a:rPr lang="en-US" dirty="0" err="1" smtClean="0"/>
              <a:t>चलकर</a:t>
            </a:r>
            <a:r>
              <a:rPr lang="en-US" dirty="0" smtClean="0"/>
              <a:t> </a:t>
            </a:r>
            <a:r>
              <a:rPr lang="en-US" dirty="0" err="1" smtClean="0"/>
              <a:t>इन्हीं</a:t>
            </a:r>
            <a:r>
              <a:rPr lang="en-US" dirty="0" smtClean="0"/>
              <a:t> </a:t>
            </a:r>
            <a:r>
              <a:rPr lang="en-US" dirty="0" err="1" smtClean="0"/>
              <a:t>योद्धाओं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(Renaissance in Europe)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नींव</a:t>
            </a:r>
            <a:r>
              <a:rPr lang="en-US" dirty="0" smtClean="0"/>
              <a:t> </a:t>
            </a:r>
            <a:r>
              <a:rPr lang="en-US" dirty="0" err="1" smtClean="0"/>
              <a:t>मजबूत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cap="all" dirty="0" smtClean="0"/>
              <a:t>9</a:t>
            </a:r>
            <a:r>
              <a:rPr lang="en-US" cap="all" dirty="0" smtClean="0"/>
              <a:t>. </a:t>
            </a:r>
            <a:r>
              <a:rPr lang="en-US" b="1" cap="all" dirty="0" err="1" smtClean="0"/>
              <a:t>सामंतवाद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ह्रास</a:t>
            </a:r>
            <a:endParaRPr lang="en-US" b="1" dirty="0" smtClean="0"/>
          </a:p>
          <a:p>
            <a:r>
              <a:rPr lang="en-US" dirty="0" err="1" smtClean="0"/>
              <a:t>सामंती</a:t>
            </a:r>
            <a:r>
              <a:rPr lang="en-US" dirty="0" smtClean="0"/>
              <a:t> </a:t>
            </a:r>
            <a:r>
              <a:rPr lang="en-US" dirty="0" err="1" smtClean="0"/>
              <a:t>प्रथा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कारण</a:t>
            </a:r>
            <a:r>
              <a:rPr lang="en-US" dirty="0" smtClean="0"/>
              <a:t> </a:t>
            </a:r>
            <a:r>
              <a:rPr lang="en-US" dirty="0" err="1" smtClean="0"/>
              <a:t>किसानों</a:t>
            </a:r>
            <a:r>
              <a:rPr lang="en-US" dirty="0" smtClean="0"/>
              <a:t>, </a:t>
            </a:r>
            <a:r>
              <a:rPr lang="en-US" dirty="0" err="1" smtClean="0"/>
              <a:t>व्यापारियों</a:t>
            </a:r>
            <a:r>
              <a:rPr lang="en-US" dirty="0" smtClean="0"/>
              <a:t>, </a:t>
            </a:r>
            <a:r>
              <a:rPr lang="en-US" dirty="0" err="1" smtClean="0"/>
              <a:t>कलाकारों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साधारण</a:t>
            </a:r>
            <a:r>
              <a:rPr lang="en-US" dirty="0" smtClean="0"/>
              <a:t> </a:t>
            </a:r>
            <a:r>
              <a:rPr lang="en-US" dirty="0" err="1" smtClean="0"/>
              <a:t>जनता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स्वतंत्र</a:t>
            </a:r>
            <a:r>
              <a:rPr lang="en-US" dirty="0" smtClean="0"/>
              <a:t> </a:t>
            </a:r>
            <a:r>
              <a:rPr lang="en-US" dirty="0" err="1" smtClean="0"/>
              <a:t>चिंतन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अवसर</a:t>
            </a:r>
            <a:r>
              <a:rPr lang="en-US" dirty="0" smtClean="0"/>
              <a:t> </a:t>
            </a:r>
            <a:r>
              <a:rPr lang="en-US" dirty="0" err="1" smtClean="0"/>
              <a:t>नहीं</a:t>
            </a:r>
            <a:r>
              <a:rPr lang="en-US" dirty="0" smtClean="0"/>
              <a:t> </a:t>
            </a:r>
            <a:r>
              <a:rPr lang="en-US" dirty="0" err="1" smtClean="0"/>
              <a:t>मिलता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सामंती</a:t>
            </a:r>
            <a:r>
              <a:rPr lang="en-US" dirty="0" smtClean="0"/>
              <a:t> </a:t>
            </a:r>
            <a:r>
              <a:rPr lang="en-US" dirty="0" err="1" smtClean="0"/>
              <a:t>युद्धों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कारण</a:t>
            </a:r>
            <a:r>
              <a:rPr lang="en-US" dirty="0" smtClean="0"/>
              <a:t> </a:t>
            </a:r>
            <a:r>
              <a:rPr lang="en-US" dirty="0" err="1" smtClean="0"/>
              <a:t>वातावरण</a:t>
            </a:r>
            <a:r>
              <a:rPr lang="en-US" dirty="0" smtClean="0"/>
              <a:t> </a:t>
            </a:r>
            <a:r>
              <a:rPr lang="en-US" dirty="0" err="1" smtClean="0"/>
              <a:t>हमेशा</a:t>
            </a:r>
            <a:r>
              <a:rPr lang="en-US" dirty="0" smtClean="0"/>
              <a:t> </a:t>
            </a:r>
            <a:r>
              <a:rPr lang="en-US" dirty="0" err="1" smtClean="0"/>
              <a:t>विषाक्त</a:t>
            </a:r>
            <a:r>
              <a:rPr lang="en-US" dirty="0" smtClean="0"/>
              <a:t> </a:t>
            </a:r>
            <a:r>
              <a:rPr lang="en-US" dirty="0" err="1" smtClean="0"/>
              <a:t>रहता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किन्तु</a:t>
            </a:r>
            <a:r>
              <a:rPr lang="en-US" dirty="0" smtClean="0"/>
              <a:t> </a:t>
            </a:r>
            <a:r>
              <a:rPr lang="en-US" dirty="0" err="1" smtClean="0"/>
              <a:t>सामंती</a:t>
            </a:r>
            <a:r>
              <a:rPr lang="en-US" dirty="0" smtClean="0"/>
              <a:t> </a:t>
            </a:r>
            <a:r>
              <a:rPr lang="en-US" dirty="0" err="1" smtClean="0"/>
              <a:t>प्रथा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पतन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जन-जीवन</a:t>
            </a:r>
            <a:r>
              <a:rPr lang="en-US" dirty="0" smtClean="0"/>
              <a:t> </a:t>
            </a:r>
            <a:r>
              <a:rPr lang="en-US" dirty="0" err="1" smtClean="0"/>
              <a:t>संतुलित</a:t>
            </a:r>
            <a:r>
              <a:rPr lang="en-US" dirty="0" smtClean="0"/>
              <a:t> </a:t>
            </a:r>
            <a:r>
              <a:rPr lang="en-US" dirty="0" err="1" smtClean="0"/>
              <a:t>हो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शान्ति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व्यवस्था</a:t>
            </a:r>
            <a:r>
              <a:rPr lang="en-US" dirty="0" smtClean="0"/>
              <a:t> </a:t>
            </a:r>
            <a:r>
              <a:rPr lang="en-US" dirty="0" err="1" smtClean="0"/>
              <a:t>कायम</a:t>
            </a:r>
            <a:r>
              <a:rPr lang="en-US" dirty="0" smtClean="0"/>
              <a:t> </a:t>
            </a:r>
            <a:r>
              <a:rPr lang="en-US" dirty="0" err="1" smtClean="0"/>
              <a:t>हुई</a:t>
            </a:r>
            <a:r>
              <a:rPr lang="en-US" dirty="0" smtClean="0"/>
              <a:t>. </a:t>
            </a:r>
            <a:r>
              <a:rPr lang="en-US" dirty="0" err="1" smtClean="0"/>
              <a:t>शांतिपूर्ण</a:t>
            </a:r>
            <a:r>
              <a:rPr lang="en-US" dirty="0" smtClean="0"/>
              <a:t> </a:t>
            </a:r>
            <a:r>
              <a:rPr lang="en-US" dirty="0" err="1" smtClean="0"/>
              <a:t>वातावरण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लोग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, </a:t>
            </a:r>
            <a:r>
              <a:rPr lang="en-US" dirty="0" err="1" smtClean="0"/>
              <a:t>कला</a:t>
            </a:r>
            <a:r>
              <a:rPr lang="en-US" dirty="0" smtClean="0"/>
              <a:t> </a:t>
            </a:r>
            <a:r>
              <a:rPr lang="en-US" dirty="0" err="1" smtClean="0"/>
              <a:t>एवं</a:t>
            </a:r>
            <a:r>
              <a:rPr lang="en-US" dirty="0" smtClean="0"/>
              <a:t>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ध्यान</a:t>
            </a:r>
            <a:r>
              <a:rPr lang="en-US" dirty="0" smtClean="0"/>
              <a:t> </a:t>
            </a:r>
            <a:r>
              <a:rPr lang="en-US" dirty="0" err="1" smtClean="0"/>
              <a:t>देने</a:t>
            </a:r>
            <a:r>
              <a:rPr lang="en-US" dirty="0" smtClean="0"/>
              <a:t> </a:t>
            </a:r>
            <a:r>
              <a:rPr lang="en-US" dirty="0" err="1" smtClean="0"/>
              <a:t>लगे</a:t>
            </a:r>
            <a:r>
              <a:rPr lang="en-US" dirty="0" smtClean="0"/>
              <a:t>. </a:t>
            </a:r>
            <a:r>
              <a:rPr lang="en-US" dirty="0" err="1" smtClean="0"/>
              <a:t>शान्तिपूर्ण</a:t>
            </a:r>
            <a:r>
              <a:rPr lang="en-US" dirty="0" smtClean="0"/>
              <a:t> </a:t>
            </a:r>
            <a:r>
              <a:rPr lang="en-US" dirty="0" err="1" smtClean="0"/>
              <a:t>वातावरण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लोग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, </a:t>
            </a:r>
            <a:r>
              <a:rPr lang="en-US" dirty="0" err="1" smtClean="0"/>
              <a:t>कला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ओर</a:t>
            </a:r>
            <a:r>
              <a:rPr lang="en-US" dirty="0" smtClean="0"/>
              <a:t> </a:t>
            </a:r>
            <a:r>
              <a:rPr lang="en-US" dirty="0" err="1" smtClean="0"/>
              <a:t>ध्यान</a:t>
            </a:r>
            <a:r>
              <a:rPr lang="en-US" dirty="0" smtClean="0"/>
              <a:t> </a:t>
            </a:r>
            <a:r>
              <a:rPr lang="en-US" dirty="0" err="1" smtClean="0"/>
              <a:t>देने</a:t>
            </a:r>
            <a:r>
              <a:rPr lang="en-US" dirty="0" smtClean="0"/>
              <a:t> </a:t>
            </a:r>
            <a:r>
              <a:rPr lang="en-US" dirty="0" err="1" smtClean="0"/>
              <a:t>लगे</a:t>
            </a:r>
            <a:r>
              <a:rPr lang="en-US" dirty="0" smtClean="0"/>
              <a:t>. </a:t>
            </a:r>
            <a:r>
              <a:rPr lang="en-US" dirty="0" err="1" smtClean="0"/>
              <a:t>सामंतवाद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ह्रास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महत्त्वपूर्ण</a:t>
            </a:r>
            <a:r>
              <a:rPr lang="en-US" dirty="0" smtClean="0"/>
              <a:t> </a:t>
            </a:r>
            <a:r>
              <a:rPr lang="en-US" dirty="0" err="1" smtClean="0"/>
              <a:t>परिणाम</a:t>
            </a:r>
            <a:r>
              <a:rPr lang="en-US" dirty="0" smtClean="0"/>
              <a:t> </a:t>
            </a:r>
            <a:r>
              <a:rPr lang="en-US" dirty="0" err="1" smtClean="0"/>
              <a:t>राष्ट्रीय</a:t>
            </a:r>
            <a:r>
              <a:rPr lang="en-US" dirty="0" smtClean="0"/>
              <a:t> </a:t>
            </a:r>
            <a:r>
              <a:rPr lang="en-US" dirty="0" err="1" smtClean="0"/>
              <a:t>राज्यों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राष्ट्रीय</a:t>
            </a:r>
            <a:r>
              <a:rPr lang="en-US" dirty="0" smtClean="0"/>
              <a:t> </a:t>
            </a:r>
            <a:r>
              <a:rPr lang="en-US" dirty="0" err="1" smtClean="0"/>
              <a:t>भावना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cap="all" dirty="0" smtClean="0"/>
              <a:t>10. </a:t>
            </a:r>
            <a:r>
              <a:rPr lang="en-US" b="1" cap="all" dirty="0" err="1" smtClean="0"/>
              <a:t>कागज़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तथा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मुद्रण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कला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आविष्कार</a:t>
            </a:r>
            <a:endParaRPr lang="en-US" b="1" dirty="0" smtClean="0"/>
          </a:p>
          <a:p>
            <a:r>
              <a:rPr lang="en-US" dirty="0" err="1" smtClean="0"/>
              <a:t>पुनर्जागरण</a:t>
            </a:r>
            <a:r>
              <a:rPr lang="en-US" dirty="0" smtClean="0"/>
              <a:t> (Renaissance in Europe)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आगे</a:t>
            </a:r>
            <a:r>
              <a:rPr lang="en-US" dirty="0" smtClean="0"/>
              <a:t> </a:t>
            </a:r>
            <a:r>
              <a:rPr lang="en-US" dirty="0" err="1" smtClean="0"/>
              <a:t>बढ़ाने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कागज़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मुद्रणकला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योगदान</a:t>
            </a:r>
            <a:r>
              <a:rPr lang="en-US" dirty="0" smtClean="0"/>
              <a:t> </a:t>
            </a:r>
            <a:r>
              <a:rPr lang="en-US" dirty="0" err="1" smtClean="0"/>
              <a:t>महत्त्वपूर्ण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कागज़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मुद्रणकला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आविष्कार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पुस्तकों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छपाई</a:t>
            </a:r>
            <a:r>
              <a:rPr lang="en-US" dirty="0" smtClean="0"/>
              <a:t> </a:t>
            </a:r>
            <a:r>
              <a:rPr lang="en-US" dirty="0" err="1" smtClean="0"/>
              <a:t>बड़े</a:t>
            </a:r>
            <a:r>
              <a:rPr lang="en-US" dirty="0" smtClean="0"/>
              <a:t> </a:t>
            </a:r>
            <a:r>
              <a:rPr lang="en-US" dirty="0" err="1" smtClean="0"/>
              <a:t>पैमाने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होने</a:t>
            </a:r>
            <a:r>
              <a:rPr lang="en-US" dirty="0" smtClean="0"/>
              <a:t> </a:t>
            </a:r>
            <a:r>
              <a:rPr lang="en-US" dirty="0" err="1" smtClean="0"/>
              <a:t>लगी</a:t>
            </a:r>
            <a:r>
              <a:rPr lang="en-US" dirty="0" smtClean="0"/>
              <a:t>. </a:t>
            </a: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साधारण</a:t>
            </a:r>
            <a:r>
              <a:rPr lang="en-US" dirty="0" smtClean="0"/>
              <a:t> </a:t>
            </a:r>
            <a:r>
              <a:rPr lang="en-US" dirty="0" err="1" smtClean="0"/>
              <a:t>व्यक्ति</a:t>
            </a:r>
            <a:r>
              <a:rPr lang="en-US" dirty="0" smtClean="0"/>
              <a:t> </a:t>
            </a:r>
            <a:r>
              <a:rPr lang="en-US" dirty="0" err="1" smtClean="0"/>
              <a:t>भी</a:t>
            </a:r>
            <a:r>
              <a:rPr lang="en-US" dirty="0" smtClean="0"/>
              <a:t> </a:t>
            </a:r>
            <a:r>
              <a:rPr lang="en-US" dirty="0" err="1" smtClean="0"/>
              <a:t>सस्ती</a:t>
            </a:r>
            <a:r>
              <a:rPr lang="en-US" dirty="0" smtClean="0"/>
              <a:t> </a:t>
            </a:r>
            <a:r>
              <a:rPr lang="en-US" dirty="0" err="1" smtClean="0"/>
              <a:t>दर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पुस्तकें</a:t>
            </a:r>
            <a:r>
              <a:rPr lang="en-US" dirty="0" smtClean="0"/>
              <a:t> </a:t>
            </a:r>
            <a:r>
              <a:rPr lang="en-US" dirty="0" err="1" smtClean="0"/>
              <a:t>खरीदकर</a:t>
            </a:r>
            <a:r>
              <a:rPr lang="en-US" dirty="0" smtClean="0"/>
              <a:t> </a:t>
            </a:r>
            <a:r>
              <a:rPr lang="en-US" dirty="0" err="1" smtClean="0"/>
              <a:t>पढ़</a:t>
            </a:r>
            <a:r>
              <a:rPr lang="en-US" dirty="0" smtClean="0"/>
              <a:t> </a:t>
            </a:r>
            <a:r>
              <a:rPr lang="en-US" dirty="0" err="1" smtClean="0"/>
              <a:t>सकता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पुस्तकें</a:t>
            </a:r>
            <a:r>
              <a:rPr lang="en-US" dirty="0" smtClean="0"/>
              <a:t> </a:t>
            </a:r>
            <a:r>
              <a:rPr lang="en-US" dirty="0" err="1" smtClean="0"/>
              <a:t>जनसाधारण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भाषा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लिखी</a:t>
            </a:r>
            <a:r>
              <a:rPr lang="en-US" dirty="0" smtClean="0"/>
              <a:t> </a:t>
            </a:r>
            <a:r>
              <a:rPr lang="en-US" dirty="0" err="1" smtClean="0"/>
              <a:t>जाती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 </a:t>
            </a:r>
            <a:r>
              <a:rPr lang="en-US" dirty="0" err="1" smtClean="0"/>
              <a:t>जिससे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लाभ</a:t>
            </a:r>
            <a:r>
              <a:rPr lang="en-US" dirty="0" smtClean="0"/>
              <a:t> </a:t>
            </a:r>
            <a:r>
              <a:rPr lang="en-US" dirty="0" err="1" smtClean="0"/>
              <a:t>साधारण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तक</a:t>
            </a:r>
            <a:r>
              <a:rPr lang="en-US" dirty="0" smtClean="0"/>
              <a:t> </a:t>
            </a:r>
            <a:r>
              <a:rPr lang="en-US" dirty="0" err="1" smtClean="0"/>
              <a:t>पहुँचने</a:t>
            </a:r>
            <a:r>
              <a:rPr lang="en-US" dirty="0" smtClean="0"/>
              <a:t> </a:t>
            </a:r>
            <a:r>
              <a:rPr lang="en-US" dirty="0" err="1" smtClean="0"/>
              <a:t>लगा</a:t>
            </a:r>
            <a:r>
              <a:rPr lang="en-US" dirty="0" smtClean="0"/>
              <a:t>. </a:t>
            </a:r>
            <a:r>
              <a:rPr lang="en-US" dirty="0" err="1" smtClean="0"/>
              <a:t>लोग</a:t>
            </a:r>
            <a:r>
              <a:rPr lang="en-US" dirty="0" smtClean="0"/>
              <a:t> </a:t>
            </a:r>
            <a:r>
              <a:rPr lang="en-US" dirty="0" err="1" smtClean="0"/>
              <a:t>विभिन्न</a:t>
            </a:r>
            <a:r>
              <a:rPr lang="en-US" dirty="0" smtClean="0"/>
              <a:t> </a:t>
            </a:r>
            <a:r>
              <a:rPr lang="en-US" dirty="0" err="1" smtClean="0"/>
              <a:t>विचारकों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दार्शनिकों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कृतित्व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अवगत</a:t>
            </a:r>
            <a:r>
              <a:rPr lang="en-US" dirty="0" smtClean="0"/>
              <a:t> </a:t>
            </a:r>
            <a:r>
              <a:rPr lang="en-US" dirty="0" err="1" smtClean="0"/>
              <a:t>होने</a:t>
            </a:r>
            <a:r>
              <a:rPr lang="en-US" dirty="0" smtClean="0"/>
              <a:t> </a:t>
            </a:r>
            <a:r>
              <a:rPr lang="en-US" dirty="0" err="1" smtClean="0"/>
              <a:t>लगे</a:t>
            </a:r>
            <a:r>
              <a:rPr lang="en-US" dirty="0" smtClean="0"/>
              <a:t>. </a:t>
            </a:r>
            <a:r>
              <a:rPr lang="en-US" dirty="0" err="1" smtClean="0"/>
              <a:t>उनमें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जागरूकता</a:t>
            </a:r>
            <a:r>
              <a:rPr lang="en-US" dirty="0" smtClean="0"/>
              <a:t> </a:t>
            </a:r>
            <a:r>
              <a:rPr lang="en-US" dirty="0" err="1" smtClean="0"/>
              <a:t>आई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11.</a:t>
            </a:r>
            <a:r>
              <a:rPr lang="hi-IN" b="1" dirty="0" smtClean="0"/>
              <a:t>भौगोलिक </a:t>
            </a:r>
            <a:r>
              <a:rPr lang="hi-IN" b="1" dirty="0" smtClean="0"/>
              <a:t>आविष्कार</a:t>
            </a:r>
            <a:endParaRPr lang="en-US" b="1" dirty="0" smtClean="0"/>
          </a:p>
          <a:p>
            <a:r>
              <a:rPr lang="hi-IN" dirty="0" smtClean="0"/>
              <a:t>अभी </a:t>
            </a:r>
            <a:r>
              <a:rPr lang="hi-IN" dirty="0" smtClean="0"/>
              <a:t>तक कुस्तुनतुनिया होकर यूरोप के नगरों विशेषकर जेनोआ का व्यापार खूब होता था । तुर्कों के इस पर अधिकार कर लेने से इस व्यापार को बड़ा धक्का लगा, अत: वे जमीन का रास्ता छोड़ कर दूसरे रास्ते से पूर्व पहुँचने की चेष्टा करने लगे । नए देशों का पता लगाने का भी प्रयत्न किया गया । इससे कई भौगोलिक आविष्कार हुए ।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पुनर्जागरण का प्रारंभ इटली में हुआ । इटालियन व्यापारियों के वाणिज्य-व्यापार के कारण पश्चिमी यूरोप का सबसे अधिक धन इटली के नगरों में ही केंद्रित था । उनके प्रश्रय से वहाँ विद्या एवं ज्ञान का उत्थान हुआ और फिर उसकी चिनगारी जर्मनी, फ्रांस एवं इंगलैण्ड में फैली ।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C.J.H.Hayes</a:t>
            </a:r>
            <a:r>
              <a:rPr lang="en-US" dirty="0" smtClean="0"/>
              <a:t>: Modern Europe to 1870, </a:t>
            </a:r>
            <a:r>
              <a:rPr lang="en-US" dirty="0" err="1" smtClean="0"/>
              <a:t>Surjeet</a:t>
            </a:r>
            <a:r>
              <a:rPr lang="en-US" dirty="0" smtClean="0"/>
              <a:t> publication,1976</a:t>
            </a:r>
            <a:r>
              <a:rPr lang="en-US" dirty="0" smtClean="0"/>
              <a:t>.(Hindi translation.)</a:t>
            </a:r>
          </a:p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www.hindilibraryindia.com/history/renaissance/renaissance-causes-nature-importance-hindi-europe-history/19830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पुनर्जागरण</a:t>
            </a:r>
            <a:r>
              <a:rPr lang="en-US" dirty="0" smtClean="0"/>
              <a:t> (Renaissance </a:t>
            </a:r>
            <a:r>
              <a:rPr lang="en-US" dirty="0" smtClean="0"/>
              <a:t>)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शाब्दिक</a:t>
            </a:r>
            <a:r>
              <a:rPr lang="en-US" dirty="0" smtClean="0"/>
              <a:t> </a:t>
            </a:r>
            <a:r>
              <a:rPr lang="en-US" dirty="0" err="1" smtClean="0"/>
              <a:t>अर्थ</a:t>
            </a:r>
            <a:r>
              <a:rPr lang="en-US" dirty="0" smtClean="0"/>
              <a:t> </a:t>
            </a:r>
            <a:r>
              <a:rPr lang="en-US" dirty="0" err="1" smtClean="0"/>
              <a:t>होता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, “</a:t>
            </a:r>
            <a:r>
              <a:rPr lang="en-US" dirty="0" err="1" smtClean="0"/>
              <a:t>फिर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जागना</a:t>
            </a:r>
            <a:r>
              <a:rPr lang="en-US" dirty="0" smtClean="0"/>
              <a:t>”. </a:t>
            </a:r>
            <a:r>
              <a:rPr lang="en-US" dirty="0" err="1" smtClean="0"/>
              <a:t>चौदहवीं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सोलहवीं</a:t>
            </a:r>
            <a:r>
              <a:rPr lang="en-US" dirty="0" smtClean="0"/>
              <a:t> </a:t>
            </a:r>
            <a:r>
              <a:rPr lang="en-US" dirty="0" err="1" smtClean="0"/>
              <a:t>शताब्दी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सांस्कृतिक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हुई</a:t>
            </a:r>
            <a:r>
              <a:rPr lang="en-US" dirty="0" smtClean="0"/>
              <a:t> </a:t>
            </a:r>
            <a:r>
              <a:rPr lang="en-US" dirty="0" err="1" smtClean="0"/>
              <a:t>उसे</a:t>
            </a:r>
            <a:r>
              <a:rPr lang="en-US" dirty="0" smtClean="0"/>
              <a:t> </a:t>
            </a:r>
            <a:r>
              <a:rPr lang="en-US" dirty="0" err="1" smtClean="0"/>
              <a:t>ही</a:t>
            </a:r>
            <a:r>
              <a:rPr lang="en-US" dirty="0" smtClean="0"/>
              <a:t> “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” </a:t>
            </a:r>
            <a:r>
              <a:rPr lang="en-US" dirty="0" err="1" smtClean="0"/>
              <a:t>कहा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  <a:r>
              <a:rPr lang="en-US" dirty="0" err="1" smtClean="0"/>
              <a:t>इसके</a:t>
            </a:r>
            <a:r>
              <a:rPr lang="en-US" dirty="0" smtClean="0"/>
              <a:t> </a:t>
            </a:r>
            <a:r>
              <a:rPr lang="en-US" dirty="0" err="1" smtClean="0"/>
              <a:t>फलस्वरूप</a:t>
            </a:r>
            <a:r>
              <a:rPr lang="en-US" dirty="0" smtClean="0"/>
              <a:t> </a:t>
            </a:r>
            <a:r>
              <a:rPr lang="en-US" dirty="0" err="1" smtClean="0"/>
              <a:t>जीवन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प्रत्येक</a:t>
            </a:r>
            <a:r>
              <a:rPr lang="en-US" dirty="0" smtClean="0"/>
              <a:t> </a:t>
            </a:r>
            <a:r>
              <a:rPr lang="en-US" dirty="0" err="1" smtClean="0"/>
              <a:t>क्षेत्र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चेतना</a:t>
            </a:r>
            <a:r>
              <a:rPr lang="en-US" dirty="0" smtClean="0"/>
              <a:t> </a:t>
            </a:r>
            <a:r>
              <a:rPr lang="en-US" dirty="0" err="1" smtClean="0"/>
              <a:t>आई</a:t>
            </a:r>
            <a:r>
              <a:rPr lang="en-US" dirty="0" smtClean="0"/>
              <a:t>. </a:t>
            </a:r>
            <a:r>
              <a:rPr lang="en-US" dirty="0" err="1" smtClean="0"/>
              <a:t>यह</a:t>
            </a:r>
            <a:r>
              <a:rPr lang="en-US" dirty="0" smtClean="0"/>
              <a:t> </a:t>
            </a:r>
            <a:r>
              <a:rPr lang="en-US" dirty="0" err="1" smtClean="0"/>
              <a:t>आन्दोलन</a:t>
            </a:r>
            <a:r>
              <a:rPr lang="en-US" dirty="0" smtClean="0"/>
              <a:t> </a:t>
            </a:r>
            <a:r>
              <a:rPr lang="en-US" dirty="0" err="1" smtClean="0"/>
              <a:t>केवल</a:t>
            </a:r>
            <a:r>
              <a:rPr lang="en-US" dirty="0" smtClean="0"/>
              <a:t> </a:t>
            </a:r>
            <a:r>
              <a:rPr lang="en-US" dirty="0" err="1" smtClean="0"/>
              <a:t>पुराने</a:t>
            </a:r>
            <a:r>
              <a:rPr lang="en-US" dirty="0" smtClean="0"/>
              <a:t> </a:t>
            </a:r>
            <a:r>
              <a:rPr lang="en-US" dirty="0" err="1" smtClean="0"/>
              <a:t>ज्ञान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उद्धार</a:t>
            </a:r>
            <a:r>
              <a:rPr lang="en-US" dirty="0" smtClean="0"/>
              <a:t> </a:t>
            </a:r>
            <a:r>
              <a:rPr lang="en-US" dirty="0" err="1" smtClean="0"/>
              <a:t>तक</a:t>
            </a:r>
            <a:r>
              <a:rPr lang="en-US" dirty="0" smtClean="0"/>
              <a:t> </a:t>
            </a:r>
            <a:r>
              <a:rPr lang="en-US" dirty="0" err="1" smtClean="0"/>
              <a:t>ही</a:t>
            </a:r>
            <a:r>
              <a:rPr lang="en-US" dirty="0" smtClean="0"/>
              <a:t> </a:t>
            </a:r>
            <a:r>
              <a:rPr lang="en-US" dirty="0" err="1" smtClean="0"/>
              <a:t>सीमित</a:t>
            </a:r>
            <a:r>
              <a:rPr lang="en-US" dirty="0" smtClean="0"/>
              <a:t> </a:t>
            </a:r>
            <a:r>
              <a:rPr lang="en-US" dirty="0" err="1" smtClean="0"/>
              <a:t>नहीं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, </a:t>
            </a:r>
            <a:r>
              <a:rPr lang="en-US" dirty="0" err="1" smtClean="0"/>
              <a:t>बल्कि</a:t>
            </a:r>
            <a:r>
              <a:rPr lang="en-US" dirty="0" smtClean="0"/>
              <a:t>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युग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कला</a:t>
            </a:r>
            <a:r>
              <a:rPr lang="en-US" dirty="0" smtClean="0"/>
              <a:t>,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विज्ञान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क्षेत्र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प्रयोग</a:t>
            </a:r>
            <a:r>
              <a:rPr lang="en-US" dirty="0" smtClean="0"/>
              <a:t> </a:t>
            </a:r>
            <a:r>
              <a:rPr lang="en-US" dirty="0" err="1" smtClean="0"/>
              <a:t>हुए</a:t>
            </a:r>
            <a:r>
              <a:rPr lang="en-US" dirty="0" smtClean="0"/>
              <a:t>. </a:t>
            </a:r>
            <a:r>
              <a:rPr lang="en-US" dirty="0" err="1" smtClean="0"/>
              <a:t>नए</a:t>
            </a:r>
            <a:r>
              <a:rPr lang="en-US" dirty="0" smtClean="0"/>
              <a:t> </a:t>
            </a:r>
            <a:r>
              <a:rPr lang="en-US" dirty="0" err="1" smtClean="0"/>
              <a:t>अनुसंधान</a:t>
            </a:r>
            <a:r>
              <a:rPr lang="en-US" dirty="0" smtClean="0"/>
              <a:t> </a:t>
            </a:r>
            <a:r>
              <a:rPr lang="en-US" dirty="0" err="1" smtClean="0"/>
              <a:t>हुए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ज्ञान-प्राप्ति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नए-नए</a:t>
            </a:r>
            <a:r>
              <a:rPr lang="en-US" dirty="0" smtClean="0"/>
              <a:t> </a:t>
            </a:r>
            <a:r>
              <a:rPr lang="en-US" dirty="0" err="1" smtClean="0"/>
              <a:t>तरीके</a:t>
            </a:r>
            <a:r>
              <a:rPr lang="en-US" dirty="0" smtClean="0"/>
              <a:t> </a:t>
            </a:r>
            <a:r>
              <a:rPr lang="en-US" dirty="0" err="1" smtClean="0"/>
              <a:t>खोज</a:t>
            </a:r>
            <a:r>
              <a:rPr lang="en-US" dirty="0" smtClean="0"/>
              <a:t> </a:t>
            </a:r>
            <a:r>
              <a:rPr lang="en-US" dirty="0" err="1" smtClean="0"/>
              <a:t>निकाले</a:t>
            </a:r>
            <a:r>
              <a:rPr lang="en-US" dirty="0" smtClean="0"/>
              <a:t> </a:t>
            </a:r>
            <a:r>
              <a:rPr lang="en-US" dirty="0" err="1" smtClean="0"/>
              <a:t>गए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इसने</a:t>
            </a:r>
            <a:r>
              <a:rPr lang="en-US" dirty="0" smtClean="0"/>
              <a:t> </a:t>
            </a:r>
            <a:r>
              <a:rPr lang="en-US" dirty="0" err="1" smtClean="0"/>
              <a:t>परलोकवाद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धर्मवाद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स्थान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मानववाद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प्रतिष्ठित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</a:t>
            </a:r>
            <a:r>
              <a:rPr lang="en-US" dirty="0" err="1" smtClean="0"/>
              <a:t>वह</a:t>
            </a:r>
            <a:r>
              <a:rPr lang="en-US" dirty="0" smtClean="0"/>
              <a:t> </a:t>
            </a:r>
            <a:r>
              <a:rPr lang="en-US" b="1" dirty="0" err="1" smtClean="0"/>
              <a:t>आन्दोलन</a:t>
            </a:r>
            <a:r>
              <a:rPr lang="en-US" b="1" dirty="0" smtClean="0"/>
              <a:t> </a:t>
            </a:r>
            <a:r>
              <a:rPr lang="en-US" dirty="0" err="1" smtClean="0"/>
              <a:t>था</a:t>
            </a:r>
            <a:r>
              <a:rPr lang="en-US" dirty="0" smtClean="0"/>
              <a:t> </a:t>
            </a:r>
            <a:r>
              <a:rPr lang="en-US" dirty="0" err="1" smtClean="0"/>
              <a:t>जिसके</a:t>
            </a:r>
            <a:r>
              <a:rPr lang="en-US" dirty="0" smtClean="0"/>
              <a:t> </a:t>
            </a:r>
            <a:r>
              <a:rPr lang="en-US" dirty="0" err="1" smtClean="0"/>
              <a:t>द्वारा</a:t>
            </a:r>
            <a:r>
              <a:rPr lang="en-US" dirty="0" smtClean="0"/>
              <a:t> </a:t>
            </a:r>
            <a:r>
              <a:rPr lang="en-US" dirty="0" err="1" smtClean="0"/>
              <a:t>पश्चिम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राष्ट्र</a:t>
            </a:r>
            <a:r>
              <a:rPr lang="en-US" dirty="0" smtClean="0"/>
              <a:t> </a:t>
            </a:r>
            <a:r>
              <a:rPr lang="en-US" dirty="0" err="1" smtClean="0"/>
              <a:t>मध्ययुग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निकलकर</a:t>
            </a:r>
            <a:r>
              <a:rPr lang="en-US" dirty="0" smtClean="0"/>
              <a:t> </a:t>
            </a:r>
            <a:r>
              <a:rPr lang="en-US" dirty="0" err="1" smtClean="0"/>
              <a:t>आधुनिक</a:t>
            </a:r>
            <a:r>
              <a:rPr lang="en-US" dirty="0" smtClean="0"/>
              <a:t> </a:t>
            </a:r>
            <a:r>
              <a:rPr lang="en-US" dirty="0" err="1" smtClean="0"/>
              <a:t>युग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विचार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जीवन-शैली</a:t>
            </a:r>
            <a:r>
              <a:rPr lang="en-US" dirty="0" smtClean="0"/>
              <a:t> </a:t>
            </a:r>
            <a:r>
              <a:rPr lang="en-US" dirty="0" err="1" smtClean="0"/>
              <a:t>अपनाने</a:t>
            </a:r>
            <a:r>
              <a:rPr lang="en-US" dirty="0" smtClean="0"/>
              <a:t> </a:t>
            </a:r>
            <a:r>
              <a:rPr lang="en-US" dirty="0" err="1" smtClean="0"/>
              <a:t>लगे</a:t>
            </a:r>
            <a:r>
              <a:rPr lang="en-US" dirty="0" smtClean="0"/>
              <a:t>.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निवासियों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भौगोलिक</a:t>
            </a:r>
            <a:r>
              <a:rPr lang="en-US" dirty="0" smtClean="0"/>
              <a:t>, </a:t>
            </a:r>
            <a:r>
              <a:rPr lang="en-US" dirty="0" err="1" smtClean="0"/>
              <a:t>व्यापारिक</a:t>
            </a:r>
            <a:r>
              <a:rPr lang="en-US" dirty="0" smtClean="0"/>
              <a:t>, </a:t>
            </a:r>
            <a:r>
              <a:rPr lang="en-US" dirty="0" err="1" smtClean="0"/>
              <a:t>सामजिक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आध्यात्मिक</a:t>
            </a:r>
            <a:r>
              <a:rPr lang="en-US" dirty="0" smtClean="0"/>
              <a:t> </a:t>
            </a:r>
            <a:r>
              <a:rPr lang="en-US" dirty="0" err="1" smtClean="0"/>
              <a:t>क्षेत्रों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युग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मध्यकालीन</a:t>
            </a:r>
            <a:r>
              <a:rPr lang="en-US" dirty="0" smtClean="0"/>
              <a:t> </a:t>
            </a:r>
            <a:r>
              <a:rPr lang="en-US" dirty="0" err="1" smtClean="0"/>
              <a:t>संकीर्णता</a:t>
            </a:r>
            <a:r>
              <a:rPr lang="en-US" dirty="0" smtClean="0"/>
              <a:t> </a:t>
            </a:r>
            <a:r>
              <a:rPr lang="en-US" dirty="0" err="1" smtClean="0"/>
              <a:t>छोड़कर</a:t>
            </a:r>
            <a:r>
              <a:rPr lang="en-US" dirty="0" smtClean="0"/>
              <a:t> </a:t>
            </a:r>
            <a:r>
              <a:rPr lang="en-US" dirty="0" err="1" smtClean="0"/>
              <a:t>स्वयं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खोजों</a:t>
            </a:r>
            <a:r>
              <a:rPr lang="en-US" dirty="0" smtClean="0"/>
              <a:t>, </a:t>
            </a:r>
            <a:r>
              <a:rPr lang="en-US" dirty="0" err="1" smtClean="0"/>
              <a:t>नवीनतम</a:t>
            </a:r>
            <a:r>
              <a:rPr lang="en-US" dirty="0" smtClean="0"/>
              <a:t> </a:t>
            </a:r>
            <a:r>
              <a:rPr lang="en-US" dirty="0" err="1" smtClean="0"/>
              <a:t>विचारों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सामजिक</a:t>
            </a:r>
            <a:r>
              <a:rPr lang="en-US" dirty="0" smtClean="0"/>
              <a:t>, </a:t>
            </a:r>
            <a:r>
              <a:rPr lang="en-US" dirty="0" err="1" smtClean="0"/>
              <a:t>सांस्कृतिक</a:t>
            </a:r>
            <a:r>
              <a:rPr lang="en-US" dirty="0" smtClean="0"/>
              <a:t> </a:t>
            </a:r>
            <a:r>
              <a:rPr lang="en-US" dirty="0" err="1" smtClean="0"/>
              <a:t>एवं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उन्नति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सुसज्जित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प्रत्येक</a:t>
            </a:r>
            <a:r>
              <a:rPr lang="en-US" dirty="0" smtClean="0"/>
              <a:t> </a:t>
            </a:r>
            <a:r>
              <a:rPr lang="en-US" dirty="0" err="1" smtClean="0"/>
              <a:t>क्षेत्र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सर्वथा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दृष्टिकोण</a:t>
            </a:r>
            <a:r>
              <a:rPr lang="en-US" dirty="0" smtClean="0"/>
              <a:t>, </a:t>
            </a:r>
            <a:r>
              <a:rPr lang="en-US" dirty="0" err="1" smtClean="0"/>
              <a:t>आदर्श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आशा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संचार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 </a:t>
            </a:r>
            <a:r>
              <a:rPr lang="en-US" dirty="0" err="1" smtClean="0"/>
              <a:t>साहित्य</a:t>
            </a:r>
            <a:r>
              <a:rPr lang="en-US" dirty="0" smtClean="0"/>
              <a:t>, </a:t>
            </a:r>
            <a:r>
              <a:rPr lang="en-US" dirty="0" err="1" smtClean="0"/>
              <a:t>कला</a:t>
            </a:r>
            <a:r>
              <a:rPr lang="en-US" dirty="0" smtClean="0"/>
              <a:t>, </a:t>
            </a:r>
            <a:r>
              <a:rPr lang="en-US" dirty="0" err="1" smtClean="0"/>
              <a:t>दर्शन</a:t>
            </a:r>
            <a:r>
              <a:rPr lang="en-US" dirty="0" smtClean="0"/>
              <a:t>, </a:t>
            </a:r>
            <a:r>
              <a:rPr lang="en-US" dirty="0" err="1" smtClean="0"/>
              <a:t>विज्ञान</a:t>
            </a:r>
            <a:r>
              <a:rPr lang="en-US" dirty="0" smtClean="0"/>
              <a:t>, </a:t>
            </a:r>
            <a:r>
              <a:rPr lang="en-US" dirty="0" err="1" smtClean="0"/>
              <a:t>वाणिज्य-व्यवसाय</a:t>
            </a:r>
            <a:r>
              <a:rPr lang="en-US" dirty="0" smtClean="0"/>
              <a:t>, </a:t>
            </a:r>
            <a:r>
              <a:rPr lang="en-US" dirty="0" err="1" smtClean="0"/>
              <a:t>समाज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राजनीति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धर्म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प्रभाव</a:t>
            </a:r>
            <a:r>
              <a:rPr lang="en-US" dirty="0" smtClean="0"/>
              <a:t> </a:t>
            </a:r>
            <a:r>
              <a:rPr lang="en-US" dirty="0" err="1" smtClean="0"/>
              <a:t>समाप्त</a:t>
            </a:r>
            <a:r>
              <a:rPr lang="en-US" dirty="0" smtClean="0"/>
              <a:t> </a:t>
            </a:r>
            <a:r>
              <a:rPr lang="en-US" dirty="0" err="1" smtClean="0"/>
              <a:t>हो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</a:t>
            </a:r>
            <a:r>
              <a:rPr lang="en-US" dirty="0" err="1" smtClean="0"/>
              <a:t>उस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आन्दोलन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जिसने</a:t>
            </a:r>
            <a:r>
              <a:rPr lang="en-US" dirty="0" smtClean="0"/>
              <a:t> </a:t>
            </a:r>
            <a:r>
              <a:rPr lang="en-US" dirty="0" err="1" smtClean="0"/>
              <a:t>रोम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यूनान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सभ्यता-संस्कृति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पुनरुद्धार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चेतना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all" dirty="0" smtClean="0"/>
              <a:t>CAUSES OF RENAISSANCE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cap="all" dirty="0" smtClean="0"/>
              <a:t>1.व्यापार </a:t>
            </a:r>
            <a:r>
              <a:rPr lang="en-US" b="1" cap="all" dirty="0" err="1" smtClean="0"/>
              <a:t>तथा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नगरों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विकास</a:t>
            </a:r>
            <a:r>
              <a:rPr lang="en-US" b="1" cap="all" dirty="0" smtClean="0"/>
              <a:t> </a:t>
            </a:r>
            <a:endParaRPr lang="en-US" b="1" dirty="0" smtClean="0"/>
          </a:p>
          <a:p>
            <a:r>
              <a:rPr lang="en-US" dirty="0" err="1" smtClean="0"/>
              <a:t>पुनर्जागरण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सबसे</a:t>
            </a:r>
            <a:r>
              <a:rPr lang="en-US" dirty="0" smtClean="0"/>
              <a:t> </a:t>
            </a:r>
            <a:r>
              <a:rPr lang="en-US" dirty="0" err="1" smtClean="0"/>
              <a:t>महत्त्वपूर्ण</a:t>
            </a:r>
            <a:r>
              <a:rPr lang="en-US" dirty="0" smtClean="0"/>
              <a:t> </a:t>
            </a:r>
            <a:r>
              <a:rPr lang="en-US" dirty="0" err="1" smtClean="0"/>
              <a:t>कारण</a:t>
            </a:r>
            <a:r>
              <a:rPr lang="en-US" dirty="0" smtClean="0"/>
              <a:t> </a:t>
            </a:r>
            <a:r>
              <a:rPr lang="en-US" dirty="0" err="1" smtClean="0"/>
              <a:t>वाणिज्य-व्यापार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नए-नए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साथ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व्यापारिक</a:t>
            </a:r>
            <a:r>
              <a:rPr lang="en-US" dirty="0" smtClean="0"/>
              <a:t> </a:t>
            </a:r>
            <a:r>
              <a:rPr lang="en-US" dirty="0" err="1" smtClean="0"/>
              <a:t>सम्बन्ध</a:t>
            </a:r>
            <a:r>
              <a:rPr lang="en-US" dirty="0" smtClean="0"/>
              <a:t> </a:t>
            </a:r>
            <a:r>
              <a:rPr lang="en-US" dirty="0" err="1" smtClean="0"/>
              <a:t>कायम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उन्हें</a:t>
            </a:r>
            <a:r>
              <a:rPr lang="en-US" dirty="0" smtClean="0"/>
              <a:t> </a:t>
            </a:r>
            <a:r>
              <a:rPr lang="en-US" dirty="0" err="1" smtClean="0"/>
              <a:t>वहाँ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सभ्यता-संस्कृति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जानने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अवसर</a:t>
            </a:r>
            <a:r>
              <a:rPr lang="en-US" dirty="0" smtClean="0"/>
              <a:t> </a:t>
            </a:r>
            <a:r>
              <a:rPr lang="en-US" dirty="0" err="1" smtClean="0"/>
              <a:t>मिला</a:t>
            </a:r>
            <a:r>
              <a:rPr lang="en-US" dirty="0" smtClean="0"/>
              <a:t>.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एक</a:t>
            </a:r>
            <a:r>
              <a:rPr lang="en-US" dirty="0" smtClean="0"/>
              <a:t> </a:t>
            </a:r>
            <a:r>
              <a:rPr lang="en-US" dirty="0" err="1" smtClean="0"/>
              <a:t>नए</a:t>
            </a:r>
            <a:r>
              <a:rPr lang="en-US" dirty="0" smtClean="0"/>
              <a:t>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वर्ग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वर्ग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कटु</a:t>
            </a:r>
            <a:r>
              <a:rPr lang="en-US" dirty="0" smtClean="0"/>
              <a:t> </a:t>
            </a:r>
            <a:r>
              <a:rPr lang="en-US" dirty="0" err="1" smtClean="0"/>
              <a:t>आलोचक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कट्टर</a:t>
            </a:r>
            <a:r>
              <a:rPr lang="en-US" dirty="0" smtClean="0"/>
              <a:t> </a:t>
            </a:r>
            <a:r>
              <a:rPr lang="en-US" dirty="0" err="1" smtClean="0"/>
              <a:t>विरोधी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वर्ग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चिंतकों</a:t>
            </a:r>
            <a:r>
              <a:rPr lang="en-US" dirty="0" smtClean="0"/>
              <a:t>, </a:t>
            </a:r>
            <a:r>
              <a:rPr lang="en-US" dirty="0" err="1" smtClean="0"/>
              <a:t>विचारकों</a:t>
            </a:r>
            <a:r>
              <a:rPr lang="en-US" dirty="0" smtClean="0"/>
              <a:t>, </a:t>
            </a:r>
            <a:r>
              <a:rPr lang="en-US" dirty="0" err="1" smtClean="0"/>
              <a:t>साहित्यकारों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वैज्ञानिकों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प्रश्रय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वर्ग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छत्रछाया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हुई</a:t>
            </a:r>
            <a:r>
              <a:rPr lang="en-US" dirty="0" smtClean="0"/>
              <a:t>.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नए-नए</a:t>
            </a:r>
            <a:r>
              <a:rPr lang="en-US" dirty="0" smtClean="0"/>
              <a:t> </a:t>
            </a:r>
            <a:r>
              <a:rPr lang="en-US" dirty="0" err="1" smtClean="0"/>
              <a:t>शहर</a:t>
            </a:r>
            <a:r>
              <a:rPr lang="en-US" dirty="0" smtClean="0"/>
              <a:t> </a:t>
            </a:r>
            <a:r>
              <a:rPr lang="en-US" dirty="0" err="1" smtClean="0"/>
              <a:t>बसे</a:t>
            </a:r>
            <a:r>
              <a:rPr lang="en-US" dirty="0" smtClean="0"/>
              <a:t>. </a:t>
            </a:r>
            <a:r>
              <a:rPr lang="en-US" dirty="0" err="1" smtClean="0"/>
              <a:t>इन</a:t>
            </a:r>
            <a:r>
              <a:rPr lang="en-US" dirty="0" smtClean="0"/>
              <a:t> </a:t>
            </a:r>
            <a:r>
              <a:rPr lang="en-US" dirty="0" err="1" smtClean="0"/>
              <a:t>शेरोन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सिलसिले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अनेक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आते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उनके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विचारों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आदान-प्रदान</a:t>
            </a:r>
            <a:r>
              <a:rPr lang="en-US" dirty="0" smtClean="0"/>
              <a:t> </a:t>
            </a:r>
            <a:r>
              <a:rPr lang="en-US" dirty="0" err="1" smtClean="0"/>
              <a:t>होता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विचारों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आदान-प्रदान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जनसाधारण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</a:t>
            </a:r>
          </a:p>
          <a:p>
            <a:r>
              <a:rPr lang="en-US" b="1" cap="all" dirty="0" smtClean="0"/>
              <a:t>2.पूरब </a:t>
            </a:r>
            <a:r>
              <a:rPr lang="en-US" b="1" cap="all" dirty="0" err="1" smtClean="0"/>
              <a:t>से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संपर्क</a:t>
            </a:r>
            <a:endParaRPr lang="en-US" b="1" dirty="0" smtClean="0"/>
          </a:p>
          <a:p>
            <a:r>
              <a:rPr lang="en-US" dirty="0" err="1" smtClean="0"/>
              <a:t>जिस</a:t>
            </a:r>
            <a:r>
              <a:rPr lang="en-US" dirty="0" smtClean="0"/>
              <a:t> </a:t>
            </a:r>
            <a:r>
              <a:rPr lang="en-US" dirty="0" err="1" smtClean="0"/>
              <a:t>समय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निवासी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दृष्टि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पिछड़े</a:t>
            </a:r>
            <a:r>
              <a:rPr lang="en-US" dirty="0" smtClean="0"/>
              <a:t> </a:t>
            </a:r>
            <a:r>
              <a:rPr lang="en-US" dirty="0" err="1" smtClean="0"/>
              <a:t>हुए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, </a:t>
            </a:r>
            <a:r>
              <a:rPr lang="en-US" dirty="0" err="1" smtClean="0"/>
              <a:t>अरब</a:t>
            </a:r>
            <a:r>
              <a:rPr lang="en-US" dirty="0" smtClean="0"/>
              <a:t> </a:t>
            </a:r>
            <a:r>
              <a:rPr lang="en-US" dirty="0" err="1" smtClean="0"/>
              <a:t>वाले</a:t>
            </a:r>
            <a:r>
              <a:rPr lang="en-US" dirty="0" smtClean="0"/>
              <a:t> </a:t>
            </a:r>
            <a:r>
              <a:rPr lang="en-US" dirty="0" err="1" smtClean="0"/>
              <a:t>एक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सभ्यता-संस्कृति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दे</a:t>
            </a:r>
            <a:r>
              <a:rPr lang="en-US" dirty="0" smtClean="0"/>
              <a:t> </a:t>
            </a:r>
            <a:r>
              <a:rPr lang="en-US" dirty="0" err="1" smtClean="0"/>
              <a:t>चुके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. </a:t>
            </a:r>
            <a:r>
              <a:rPr lang="en-US" dirty="0" err="1" smtClean="0"/>
              <a:t>अरबों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साम्राज्य</a:t>
            </a:r>
            <a:r>
              <a:rPr lang="en-US" dirty="0" smtClean="0"/>
              <a:t> </a:t>
            </a:r>
            <a:r>
              <a:rPr lang="en-US" dirty="0" err="1" smtClean="0"/>
              <a:t>स्पेन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उत्तरी</a:t>
            </a:r>
            <a:r>
              <a:rPr lang="en-US" dirty="0" smtClean="0"/>
              <a:t> </a:t>
            </a:r>
            <a:r>
              <a:rPr lang="en-US" dirty="0" err="1" smtClean="0"/>
              <a:t>अफ्रीका</a:t>
            </a:r>
            <a:r>
              <a:rPr lang="en-US" dirty="0" smtClean="0"/>
              <a:t> </a:t>
            </a:r>
            <a:r>
              <a:rPr lang="en-US" dirty="0" err="1" smtClean="0"/>
              <a:t>तक</a:t>
            </a:r>
            <a:r>
              <a:rPr lang="en-US" dirty="0" smtClean="0"/>
              <a:t> </a:t>
            </a:r>
            <a:r>
              <a:rPr lang="en-US" dirty="0" err="1" smtClean="0"/>
              <a:t>फैला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वे</a:t>
            </a:r>
            <a:r>
              <a:rPr lang="en-US" dirty="0" smtClean="0"/>
              <a:t>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साम्राज्य-विस्तार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साथ-साथ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भी</a:t>
            </a:r>
            <a:r>
              <a:rPr lang="en-US" dirty="0" smtClean="0"/>
              <a:t> </a:t>
            </a:r>
            <a:r>
              <a:rPr lang="en-US" dirty="0" err="1" smtClean="0"/>
              <a:t>फैला</a:t>
            </a:r>
            <a:r>
              <a:rPr lang="en-US" dirty="0" smtClean="0"/>
              <a:t> </a:t>
            </a:r>
            <a:r>
              <a:rPr lang="en-US" dirty="0" err="1" smtClean="0"/>
              <a:t>रखे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. </a:t>
            </a:r>
            <a:r>
              <a:rPr lang="en-US" dirty="0" err="1" smtClean="0"/>
              <a:t>अरबों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सम्पर्क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कारण</a:t>
            </a:r>
            <a:r>
              <a:rPr lang="en-US" dirty="0" smtClean="0"/>
              <a:t> </a:t>
            </a:r>
            <a:r>
              <a:rPr lang="en-US" dirty="0" err="1" smtClean="0"/>
              <a:t>पश्चिम</a:t>
            </a:r>
            <a:r>
              <a:rPr lang="en-US" dirty="0" smtClean="0"/>
              <a:t> </a:t>
            </a:r>
            <a:r>
              <a:rPr lang="en-US" dirty="0" err="1" smtClean="0"/>
              <a:t>वालों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भी</a:t>
            </a:r>
            <a:r>
              <a:rPr lang="en-US" dirty="0" smtClean="0"/>
              <a:t> </a:t>
            </a:r>
            <a:r>
              <a:rPr lang="en-US" dirty="0" err="1" smtClean="0"/>
              <a:t>लाभ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युग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मध्यकालीन</a:t>
            </a:r>
            <a:r>
              <a:rPr lang="en-US" dirty="0" smtClean="0"/>
              <a:t> </a:t>
            </a:r>
            <a:r>
              <a:rPr lang="en-US" dirty="0" err="1" smtClean="0"/>
              <a:t>संकीर्णता</a:t>
            </a:r>
            <a:r>
              <a:rPr lang="en-US" dirty="0" smtClean="0"/>
              <a:t> </a:t>
            </a:r>
            <a:r>
              <a:rPr lang="en-US" dirty="0" err="1" smtClean="0"/>
              <a:t>छोड़कर</a:t>
            </a:r>
            <a:r>
              <a:rPr lang="en-US" dirty="0" smtClean="0"/>
              <a:t> </a:t>
            </a:r>
            <a:r>
              <a:rPr lang="en-US" dirty="0" err="1" smtClean="0"/>
              <a:t>स्वयं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खोजों</a:t>
            </a:r>
            <a:r>
              <a:rPr lang="en-US" dirty="0" smtClean="0"/>
              <a:t>, </a:t>
            </a:r>
            <a:r>
              <a:rPr lang="en-US" dirty="0" err="1" smtClean="0"/>
              <a:t>नवीनतम</a:t>
            </a:r>
            <a:r>
              <a:rPr lang="en-US" dirty="0" smtClean="0"/>
              <a:t> </a:t>
            </a:r>
            <a:r>
              <a:rPr lang="en-US" dirty="0" err="1" smtClean="0"/>
              <a:t>विचारों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सामजिक</a:t>
            </a:r>
            <a:r>
              <a:rPr lang="en-US" dirty="0" smtClean="0"/>
              <a:t>, </a:t>
            </a:r>
            <a:r>
              <a:rPr lang="en-US" dirty="0" err="1" smtClean="0"/>
              <a:t>सांस्कृतिक</a:t>
            </a:r>
            <a:r>
              <a:rPr lang="en-US" dirty="0" smtClean="0"/>
              <a:t> </a:t>
            </a:r>
            <a:r>
              <a:rPr lang="en-US" dirty="0" err="1" smtClean="0"/>
              <a:t>एवं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उन्नति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सुसज्जित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प्रत्येक</a:t>
            </a:r>
            <a:r>
              <a:rPr lang="en-US" dirty="0" smtClean="0"/>
              <a:t> </a:t>
            </a:r>
            <a:r>
              <a:rPr lang="en-US" dirty="0" err="1" smtClean="0"/>
              <a:t>क्षेत्र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सर्वथा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दृष्टिकोण</a:t>
            </a:r>
            <a:r>
              <a:rPr lang="en-US" dirty="0" smtClean="0"/>
              <a:t>, </a:t>
            </a:r>
            <a:r>
              <a:rPr lang="en-US" dirty="0" err="1" smtClean="0"/>
              <a:t>आदर्श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आशा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संचार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 </a:t>
            </a:r>
            <a:r>
              <a:rPr lang="en-US" dirty="0" err="1" smtClean="0"/>
              <a:t>साहित्य</a:t>
            </a:r>
            <a:r>
              <a:rPr lang="en-US" dirty="0" smtClean="0"/>
              <a:t>, </a:t>
            </a:r>
            <a:r>
              <a:rPr lang="en-US" dirty="0" err="1" smtClean="0"/>
              <a:t>कला</a:t>
            </a:r>
            <a:r>
              <a:rPr lang="en-US" dirty="0" smtClean="0"/>
              <a:t>, </a:t>
            </a:r>
            <a:r>
              <a:rPr lang="en-US" dirty="0" err="1" smtClean="0"/>
              <a:t>दर्शन</a:t>
            </a:r>
            <a:r>
              <a:rPr lang="en-US" dirty="0" smtClean="0"/>
              <a:t>, </a:t>
            </a:r>
            <a:r>
              <a:rPr lang="en-US" dirty="0" err="1" smtClean="0"/>
              <a:t>विज्ञान</a:t>
            </a:r>
            <a:r>
              <a:rPr lang="en-US" dirty="0" smtClean="0"/>
              <a:t>, </a:t>
            </a:r>
            <a:r>
              <a:rPr lang="en-US" dirty="0" err="1" smtClean="0"/>
              <a:t>वाणिज्य-व्यवसाय</a:t>
            </a:r>
            <a:r>
              <a:rPr lang="en-US" dirty="0" smtClean="0"/>
              <a:t>, </a:t>
            </a:r>
            <a:r>
              <a:rPr lang="en-US" dirty="0" err="1" smtClean="0"/>
              <a:t>समाज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राजनीति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धर्म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प्रभाव</a:t>
            </a:r>
            <a:r>
              <a:rPr lang="en-US" dirty="0" smtClean="0"/>
              <a:t> </a:t>
            </a:r>
            <a:r>
              <a:rPr lang="en-US" dirty="0" err="1" smtClean="0"/>
              <a:t>समाप्त</a:t>
            </a:r>
            <a:r>
              <a:rPr lang="en-US" dirty="0" smtClean="0"/>
              <a:t> </a:t>
            </a:r>
            <a:r>
              <a:rPr lang="en-US" dirty="0" err="1" smtClean="0"/>
              <a:t>हो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</a:t>
            </a:r>
            <a:r>
              <a:rPr lang="en-US" dirty="0" err="1" smtClean="0"/>
              <a:t>उस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आन्दोलन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जिसने</a:t>
            </a:r>
            <a:r>
              <a:rPr lang="en-US" dirty="0" smtClean="0"/>
              <a:t> </a:t>
            </a:r>
            <a:r>
              <a:rPr lang="en-US" dirty="0" err="1" smtClean="0"/>
              <a:t>रोम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यूनान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सभ्यता-संस्कृति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पुनरुद्धार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चेतना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cap="all" dirty="0" smtClean="0"/>
              <a:t>3. </a:t>
            </a:r>
            <a:r>
              <a:rPr lang="en-US" b="1" cap="all" dirty="0" err="1" smtClean="0"/>
              <a:t>मध्यकालीन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पंडितपंथ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की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परम्परा</a:t>
            </a:r>
            <a:endParaRPr lang="en-US" b="1" dirty="0" smtClean="0"/>
          </a:p>
          <a:p>
            <a:r>
              <a:rPr lang="en-US" dirty="0" err="1" smtClean="0"/>
              <a:t>अरबों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प्राप्त</a:t>
            </a:r>
            <a:r>
              <a:rPr lang="en-US" dirty="0" smtClean="0"/>
              <a:t> </a:t>
            </a:r>
            <a:r>
              <a:rPr lang="en-US" dirty="0" err="1" smtClean="0"/>
              <a:t>ज्ञान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आधार</a:t>
            </a:r>
            <a:r>
              <a:rPr lang="en-US" dirty="0" smtClean="0"/>
              <a:t> </a:t>
            </a:r>
            <a:r>
              <a:rPr lang="en-US" dirty="0" err="1" smtClean="0"/>
              <a:t>मानकर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अरस्तू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अध्ययन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जोर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 </a:t>
            </a:r>
            <a:r>
              <a:rPr lang="en-US" dirty="0" err="1" smtClean="0"/>
              <a:t>उन्होंने</a:t>
            </a:r>
            <a:r>
              <a:rPr lang="en-US" dirty="0" smtClean="0"/>
              <a:t> </a:t>
            </a:r>
            <a:r>
              <a:rPr lang="en-US" dirty="0" err="1" smtClean="0"/>
              <a:t>पंडितपंथ</a:t>
            </a:r>
            <a:r>
              <a:rPr lang="en-US" dirty="0" smtClean="0"/>
              <a:t> </a:t>
            </a:r>
            <a:r>
              <a:rPr lang="en-US" dirty="0" err="1" smtClean="0"/>
              <a:t>परम्परा</a:t>
            </a:r>
            <a:r>
              <a:rPr lang="en-US" dirty="0" smtClean="0"/>
              <a:t> </a:t>
            </a:r>
            <a:r>
              <a:rPr lang="en-US" dirty="0" err="1" smtClean="0"/>
              <a:t>चलाई</a:t>
            </a:r>
            <a:r>
              <a:rPr lang="en-US" dirty="0" smtClean="0"/>
              <a:t>. </a:t>
            </a:r>
            <a:r>
              <a:rPr lang="en-US" dirty="0" err="1" smtClean="0"/>
              <a:t>इसमें</a:t>
            </a:r>
            <a:r>
              <a:rPr lang="en-US" dirty="0" smtClean="0"/>
              <a:t> </a:t>
            </a:r>
            <a:r>
              <a:rPr lang="en-US" dirty="0" err="1" smtClean="0"/>
              <a:t>प्राचीनता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प्रामाणिकतावाद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प्रधानता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.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पुनर्जीवित</a:t>
            </a:r>
            <a:r>
              <a:rPr lang="en-US" dirty="0" smtClean="0"/>
              <a:t> </a:t>
            </a:r>
            <a:r>
              <a:rPr lang="en-US" dirty="0" err="1" smtClean="0"/>
              <a:t>करने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प्रयास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विभिन्न</a:t>
            </a:r>
            <a:r>
              <a:rPr lang="en-US" dirty="0" smtClean="0"/>
              <a:t> </a:t>
            </a:r>
            <a:r>
              <a:rPr lang="en-US" dirty="0" err="1" smtClean="0"/>
              <a:t>भाषाओं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अनुवाद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विचार-पद्धति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अरस्तू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दर्शन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प्रधानता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cap="all" dirty="0" smtClean="0"/>
              <a:t>4. </a:t>
            </a:r>
            <a:r>
              <a:rPr lang="en-US" b="1" cap="all" dirty="0" err="1" smtClean="0"/>
              <a:t>मंगोल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साम्राज्य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सांस्कृतिक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महत्त्व</a:t>
            </a:r>
            <a:endParaRPr lang="en-US" b="1" dirty="0" smtClean="0"/>
          </a:p>
          <a:p>
            <a:r>
              <a:rPr lang="en-US" dirty="0" err="1" smtClean="0"/>
              <a:t>मंगोल</a:t>
            </a:r>
            <a:r>
              <a:rPr lang="en-US" dirty="0" smtClean="0"/>
              <a:t> </a:t>
            </a:r>
            <a:r>
              <a:rPr lang="en-US" dirty="0" err="1" smtClean="0"/>
              <a:t>सम्राट</a:t>
            </a:r>
            <a:r>
              <a:rPr lang="en-US" dirty="0" smtClean="0"/>
              <a:t> </a:t>
            </a:r>
            <a:r>
              <a:rPr lang="en-US" dirty="0" err="1" smtClean="0"/>
              <a:t>कुबलाई</a:t>
            </a:r>
            <a:r>
              <a:rPr lang="en-US" dirty="0" smtClean="0"/>
              <a:t> </a:t>
            </a:r>
            <a:r>
              <a:rPr lang="en-US" dirty="0" err="1" smtClean="0"/>
              <a:t>खाँ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दरबार</a:t>
            </a:r>
            <a:r>
              <a:rPr lang="en-US" dirty="0" smtClean="0"/>
              <a:t> </a:t>
            </a:r>
            <a:r>
              <a:rPr lang="en-US" dirty="0" err="1" smtClean="0"/>
              <a:t>पूरब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पश्चिम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मिलन-स्थल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उसका</a:t>
            </a:r>
            <a:r>
              <a:rPr lang="en-US" dirty="0" smtClean="0"/>
              <a:t> </a:t>
            </a:r>
            <a:r>
              <a:rPr lang="en-US" dirty="0" err="1" smtClean="0"/>
              <a:t>दरबार</a:t>
            </a:r>
            <a:r>
              <a:rPr lang="en-US" dirty="0" smtClean="0"/>
              <a:t> </a:t>
            </a:r>
            <a:r>
              <a:rPr lang="en-US" dirty="0" err="1" smtClean="0"/>
              <a:t>देश-विदेश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, </a:t>
            </a:r>
            <a:r>
              <a:rPr lang="en-US" dirty="0" err="1" smtClean="0"/>
              <a:t>धर्मप्रचारकों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व्यापारियों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भरा</a:t>
            </a:r>
            <a:r>
              <a:rPr lang="en-US" dirty="0" smtClean="0"/>
              <a:t> </a:t>
            </a:r>
            <a:r>
              <a:rPr lang="en-US" dirty="0" err="1" smtClean="0"/>
              <a:t>रहता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इन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पारस्परिक</a:t>
            </a:r>
            <a:r>
              <a:rPr lang="en-US" dirty="0" smtClean="0"/>
              <a:t> </a:t>
            </a:r>
            <a:r>
              <a:rPr lang="en-US" dirty="0" err="1" smtClean="0"/>
              <a:t>विचार-विनमय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सहायता</a:t>
            </a:r>
            <a:r>
              <a:rPr lang="en-US" dirty="0" smtClean="0"/>
              <a:t> </a:t>
            </a:r>
            <a:r>
              <a:rPr lang="en-US" dirty="0" err="1" smtClean="0"/>
              <a:t>मिली</a:t>
            </a:r>
            <a:r>
              <a:rPr lang="en-US" dirty="0" smtClean="0"/>
              <a:t>.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यात्रियों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गनपाउडर</a:t>
            </a:r>
            <a:r>
              <a:rPr lang="en-US" dirty="0" smtClean="0"/>
              <a:t>, </a:t>
            </a:r>
            <a:r>
              <a:rPr lang="en-US" dirty="0" err="1" smtClean="0"/>
              <a:t>कागज़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जहाजी</a:t>
            </a:r>
            <a:r>
              <a:rPr lang="en-US" dirty="0" smtClean="0"/>
              <a:t> </a:t>
            </a:r>
            <a:r>
              <a:rPr lang="en-US" dirty="0" err="1" smtClean="0"/>
              <a:t>कम्पास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निर्माण-विधि</a:t>
            </a:r>
            <a:r>
              <a:rPr lang="en-US" dirty="0" smtClean="0"/>
              <a:t> </a:t>
            </a:r>
            <a:r>
              <a:rPr lang="en-US" dirty="0" err="1" smtClean="0"/>
              <a:t>सीखकर</a:t>
            </a:r>
            <a:r>
              <a:rPr lang="en-US" dirty="0" smtClean="0"/>
              <a:t>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देश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इनके</a:t>
            </a:r>
            <a:r>
              <a:rPr lang="en-US" dirty="0" smtClean="0"/>
              <a:t> </a:t>
            </a:r>
            <a:r>
              <a:rPr lang="en-US" dirty="0" err="1" smtClean="0"/>
              <a:t>प्रयोग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प्रयत्न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  <a:r>
              <a:rPr lang="en-US" dirty="0" err="1" smtClean="0"/>
              <a:t>मंगोल</a:t>
            </a:r>
            <a:r>
              <a:rPr lang="en-US" dirty="0" smtClean="0"/>
              <a:t> </a:t>
            </a:r>
            <a:r>
              <a:rPr lang="en-US" dirty="0" err="1" smtClean="0"/>
              <a:t>साम्राज्य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(Renaissance in Europe)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आगे</a:t>
            </a:r>
            <a:r>
              <a:rPr lang="en-US" dirty="0" smtClean="0"/>
              <a:t> </a:t>
            </a:r>
            <a:r>
              <a:rPr lang="en-US" dirty="0" err="1" smtClean="0"/>
              <a:t>बढ़ाने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वाहन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काम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1139</Words>
  <Application>Microsoft Office PowerPoint</Application>
  <PresentationFormat>On-screen Show (4:3)</PresentationFormat>
  <Paragraphs>33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History, Degree Part-1,Paper-3,Unit-1, Topic- Renaissance, Dr. Md. Shakil Akhtar,lect.13,dated:24/7/2020</vt:lpstr>
      <vt:lpstr>Slide 2</vt:lpstr>
      <vt:lpstr>Slide 3</vt:lpstr>
      <vt:lpstr>Slide 4</vt:lpstr>
      <vt:lpstr>CAUSES OF RENAISSANCE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9</cp:revision>
  <dcterms:created xsi:type="dcterms:W3CDTF">2006-08-16T00:00:00Z</dcterms:created>
  <dcterms:modified xsi:type="dcterms:W3CDTF">2020-07-24T02:59:00Z</dcterms:modified>
</cp:coreProperties>
</file>