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3" r:id="rId10"/>
    <p:sldId id="269" r:id="rId11"/>
    <p:sldId id="270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03EB-F22C-4FBA-87FA-E826401022B8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C118-7156-4F7A-A76F-9026F9358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03EB-F22C-4FBA-87FA-E826401022B8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C118-7156-4F7A-A76F-9026F9358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03EB-F22C-4FBA-87FA-E826401022B8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C118-7156-4F7A-A76F-9026F9358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03EB-F22C-4FBA-87FA-E826401022B8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C118-7156-4F7A-A76F-9026F9358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03EB-F22C-4FBA-87FA-E826401022B8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C118-7156-4F7A-A76F-9026F9358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03EB-F22C-4FBA-87FA-E826401022B8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C118-7156-4F7A-A76F-9026F9358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03EB-F22C-4FBA-87FA-E826401022B8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C118-7156-4F7A-A76F-9026F9358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03EB-F22C-4FBA-87FA-E826401022B8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C118-7156-4F7A-A76F-9026F9358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03EB-F22C-4FBA-87FA-E826401022B8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C118-7156-4F7A-A76F-9026F9358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03EB-F22C-4FBA-87FA-E826401022B8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C118-7156-4F7A-A76F-9026F9358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03EB-F22C-4FBA-87FA-E826401022B8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C118-7156-4F7A-A76F-9026F9358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303EB-F22C-4FBA-87FA-E826401022B8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6C118-7156-4F7A-A76F-9026F9358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kanksha singh\Desktop\bac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8263" y="152400"/>
            <a:ext cx="6510337" cy="3657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65627" y="3962400"/>
            <a:ext cx="323037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Presented by:</a:t>
            </a:r>
          </a:p>
          <a:p>
            <a:pPr algn="ctr"/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Ankit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 Kumar Singh</a:t>
            </a:r>
          </a:p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Department of Botany</a:t>
            </a:r>
          </a:p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Marwari College</a:t>
            </a:r>
          </a:p>
          <a:p>
            <a:pPr algn="ctr"/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Lalit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Narayan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Mithila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University</a:t>
            </a:r>
          </a:p>
          <a:p>
            <a:pPr algn="ctr"/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Darbhanga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ankitbhu30@gmail.com</a:t>
            </a:r>
            <a:endParaRPr lang="en-US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0" y="228600"/>
            <a:ext cx="3239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Bacteria (Part II)</a:t>
            </a:r>
            <a:endParaRPr lang="en-US" sz="3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/>
          <p:nvPr/>
        </p:nvSpPr>
        <p:spPr>
          <a:xfrm>
            <a:off x="457200" y="220159"/>
            <a:ext cx="8227059" cy="6256841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12700" algn="just">
              <a:lnSpc>
                <a:spcPct val="150000"/>
              </a:lnSpc>
              <a:spcBef>
                <a:spcPts val="730"/>
              </a:spcBef>
            </a:pPr>
            <a:r>
              <a:rPr b="1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Genetically </a:t>
            </a:r>
            <a:r>
              <a:rPr b="1" spc="-1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engineered </a:t>
            </a:r>
            <a:r>
              <a:rPr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E.</a:t>
            </a:r>
            <a:r>
              <a:rPr b="1" i="1" spc="5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1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coli</a:t>
            </a:r>
            <a:endParaRPr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13335" indent="-342900" algn="just">
              <a:lnSpc>
                <a:spcPct val="150000"/>
              </a:lnSpc>
              <a:spcBef>
                <a:spcPts val="585"/>
              </a:spcBef>
              <a:buFont typeface="Wingdings" pitchFamily="2" charset="2"/>
              <a:buChar char="v"/>
              <a:tabLst>
                <a:tab pos="355600" algn="l"/>
              </a:tabLst>
            </a:pPr>
            <a:r>
              <a:rPr b="1" dirty="0">
                <a:latin typeface="Times New Roman" pitchFamily="18" charset="0"/>
                <a:cs typeface="Times New Roman" pitchFamily="18" charset="0"/>
              </a:rPr>
              <a:t>Used </a:t>
            </a:r>
            <a:r>
              <a:rPr b="1" spc="-15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production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human insulin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.e.g.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‘Humulin’ </a:t>
            </a:r>
            <a:r>
              <a:rPr b="1" spc="-30" dirty="0">
                <a:latin typeface="Times New Roman" pitchFamily="18" charset="0"/>
                <a:cs typeface="Times New Roman" pitchFamily="18" charset="0"/>
              </a:rPr>
              <a:t>to 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treat diabetes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and human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growth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hormone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Somatotropin </a:t>
            </a:r>
            <a:r>
              <a:rPr b="1" spc="-30" dirty="0">
                <a:latin typeface="Times New Roman" pitchFamily="18" charset="0"/>
                <a:cs typeface="Times New Roman" pitchFamily="18" charset="0"/>
              </a:rPr>
              <a:t>to 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treat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dwarfism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production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of biofuels e.g.</a:t>
            </a:r>
            <a:r>
              <a:rPr b="1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Bioethanol.</a:t>
            </a:r>
            <a:endParaRPr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 algn="just">
              <a:lnSpc>
                <a:spcPct val="150000"/>
              </a:lnSpc>
              <a:spcBef>
                <a:spcPts val="580"/>
              </a:spcBef>
              <a:buFont typeface="Wingdings" pitchFamily="2" charset="2"/>
              <a:buChar char="v"/>
              <a:tabLst>
                <a:tab pos="355600" algn="l"/>
              </a:tabLst>
            </a:pPr>
            <a:r>
              <a:rPr b="1" spc="-5" dirty="0">
                <a:latin typeface="Times New Roman" pitchFamily="18" charset="0"/>
                <a:cs typeface="Times New Roman" pitchFamily="18" charset="0"/>
              </a:rPr>
              <a:t>Genetically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engineered bacterium </a:t>
            </a:r>
            <a:r>
              <a:rPr b="1" spc="-15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the production </a:t>
            </a:r>
            <a:r>
              <a:rPr b="1" spc="5" dirty="0">
                <a:latin typeface="Times New Roman" pitchFamily="18" charset="0"/>
                <a:cs typeface="Times New Roman" pitchFamily="18" charset="0"/>
              </a:rPr>
              <a:t>of 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vitamins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– e.g. </a:t>
            </a:r>
            <a:r>
              <a:rPr b="1" i="1" spc="-1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Propionibacterium freudenreichii </a:t>
            </a:r>
            <a:r>
              <a:rPr b="1" spc="-2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the  production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vitamin</a:t>
            </a:r>
            <a:r>
              <a:rPr b="1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B12.</a:t>
            </a:r>
            <a:endParaRPr>
              <a:latin typeface="Times New Roman" pitchFamily="18" charset="0"/>
              <a:cs typeface="Times New Roman" pitchFamily="18" charset="0"/>
            </a:endParaRPr>
          </a:p>
          <a:p>
            <a:pPr marL="355600" marR="7620" algn="just">
              <a:lnSpc>
                <a:spcPct val="150000"/>
              </a:lnSpc>
              <a:spcBef>
                <a:spcPts val="580"/>
              </a:spcBef>
            </a:pPr>
            <a:r>
              <a:rPr b="1" spc="-5" dirty="0">
                <a:latin typeface="Times New Roman" pitchFamily="18" charset="0"/>
                <a:cs typeface="Times New Roman" pitchFamily="18" charset="0"/>
              </a:rPr>
              <a:t>Genetically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engineered </a:t>
            </a:r>
            <a:r>
              <a:rPr b="1" i="1" spc="-5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Pseudomonas putida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super bug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b="1" spc="-15" dirty="0">
                <a:latin typeface="Times New Roman" pitchFamily="18" charset="0"/>
                <a:cs typeface="Times New Roman" pitchFamily="18" charset="0"/>
              </a:rPr>
              <a:t>for 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cleaning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oil</a:t>
            </a:r>
            <a:r>
              <a:rPr b="1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spills.</a:t>
            </a:r>
            <a:endParaRPr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 algn="just">
              <a:lnSpc>
                <a:spcPct val="150000"/>
              </a:lnSpc>
              <a:spcBef>
                <a:spcPts val="575"/>
              </a:spcBef>
              <a:buFont typeface="Wingdings" pitchFamily="2" charset="2"/>
              <a:buChar char="v"/>
              <a:tabLst>
                <a:tab pos="355600" algn="l"/>
              </a:tabLst>
            </a:pPr>
            <a:r>
              <a:rPr b="1" i="1" spc="-1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Deinococcus </a:t>
            </a:r>
            <a:r>
              <a:rPr b="1" i="1" spc="-5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radiodurans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another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genetically engineered 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bacterium, which can be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used as a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bioremediator </a:t>
            </a:r>
            <a:r>
              <a:rPr b="1" spc="-15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degrade 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toluene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mercury from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highly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radioactive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nuclear</a:t>
            </a:r>
            <a:r>
              <a:rPr b="1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5">
                <a:latin typeface="Times New Roman" pitchFamily="18" charset="0"/>
                <a:cs typeface="Times New Roman" pitchFamily="18" charset="0"/>
              </a:rPr>
              <a:t>wastes</a:t>
            </a:r>
            <a:r>
              <a:rPr b="1" spc="-15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b="1" spc="-15" dirty="0" smtClean="0"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 algn="just">
              <a:lnSpc>
                <a:spcPct val="150000"/>
              </a:lnSpc>
              <a:spcBef>
                <a:spcPts val="250"/>
              </a:spcBef>
              <a:buSzPct val="133333"/>
              <a:buFont typeface="Wingdings" pitchFamily="2" charset="2"/>
              <a:buChar char="v"/>
              <a:tabLst>
                <a:tab pos="539115" algn="l"/>
              </a:tabLst>
            </a:pPr>
            <a:r>
              <a:rPr lang="en-US" b="1" spc="-1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Bt gene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(cry </a:t>
            </a:r>
            <a:r>
              <a:rPr lang="en-US" b="1" spc="-15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gene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spc="-10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b="1" spc="-5" dirty="0" smtClean="0">
                <a:latin typeface="Times New Roman" pitchFamily="18" charset="0"/>
                <a:cs typeface="Times New Roman" pitchFamily="18" charset="0"/>
              </a:rPr>
              <a:t>the bacterium </a:t>
            </a:r>
            <a:r>
              <a:rPr lang="en-US" b="1" i="1" spc="-5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Bacillus  </a:t>
            </a:r>
            <a:r>
              <a:rPr lang="en-US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thuringiensis</a:t>
            </a: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pc="-5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b="1" spc="-15" dirty="0" smtClean="0">
                <a:latin typeface="Times New Roman" pitchFamily="18" charset="0"/>
                <a:cs typeface="Times New Roman" pitchFamily="18" charset="0"/>
              </a:rPr>
              <a:t>transferred </a:t>
            </a:r>
            <a:r>
              <a:rPr lang="en-US" b="1" spc="-15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b="1" spc="-15" dirty="0" smtClean="0">
                <a:latin typeface="Times New Roman" pitchFamily="18" charset="0"/>
                <a:cs typeface="Times New Roman" pitchFamily="18" charset="0"/>
              </a:rPr>
              <a:t>crop </a:t>
            </a:r>
            <a:r>
              <a:rPr lang="en-US" b="1" spc="-10" dirty="0" smtClean="0">
                <a:latin typeface="Times New Roman" pitchFamily="18" charset="0"/>
                <a:cs typeface="Times New Roman" pitchFamily="18" charset="0"/>
              </a:rPr>
              <a:t>plants by </a:t>
            </a:r>
            <a:r>
              <a:rPr lang="en-US" b="1" spc="-15" dirty="0" smtClean="0">
                <a:latin typeface="Times New Roman" pitchFamily="18" charset="0"/>
                <a:cs typeface="Times New Roman" pitchFamily="18" charset="0"/>
              </a:rPr>
              <a:t>recombinant  </a:t>
            </a:r>
            <a:r>
              <a:rPr lang="en-US" b="1" spc="-5" dirty="0" smtClean="0">
                <a:latin typeface="Times New Roman" pitchFamily="18" charset="0"/>
                <a:cs typeface="Times New Roman" pitchFamily="18" charset="0"/>
              </a:rPr>
              <a:t>DNA </a:t>
            </a:r>
            <a:r>
              <a:rPr lang="en-US" b="1" spc="-10" dirty="0" smtClean="0">
                <a:latin typeface="Times New Roman" pitchFamily="18" charset="0"/>
                <a:cs typeface="Times New Roman" pitchFamily="18" charset="0"/>
              </a:rPr>
              <a:t>technology </a:t>
            </a:r>
            <a:r>
              <a:rPr lang="en-US" b="1" spc="-15" dirty="0" smtClean="0">
                <a:latin typeface="Times New Roman" pitchFamily="18" charset="0"/>
                <a:cs typeface="Times New Roman" pitchFamily="18" charset="0"/>
              </a:rPr>
              <a:t>to form Bt crops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e.g. </a:t>
            </a:r>
            <a:r>
              <a:rPr lang="en-US" b="1" spc="-15" dirty="0" smtClean="0">
                <a:latin typeface="Times New Roman" pitchFamily="18" charset="0"/>
                <a:cs typeface="Times New Roman" pitchFamily="18" charset="0"/>
              </a:rPr>
              <a:t>Bt </a:t>
            </a:r>
            <a:r>
              <a:rPr lang="en-US" b="1" spc="-10" dirty="0" smtClean="0">
                <a:latin typeface="Times New Roman" pitchFamily="18" charset="0"/>
                <a:cs typeface="Times New Roman" pitchFamily="18" charset="0"/>
              </a:rPr>
              <a:t>cotton, </a:t>
            </a:r>
            <a:r>
              <a:rPr lang="en-US" b="1" spc="-15" dirty="0" smtClean="0">
                <a:latin typeface="Times New Roman" pitchFamily="18" charset="0"/>
                <a:cs typeface="Times New Roman" pitchFamily="18" charset="0"/>
              </a:rPr>
              <a:t>Bt </a:t>
            </a:r>
            <a:r>
              <a:rPr lang="en-US" b="1" spc="-5" dirty="0" smtClean="0">
                <a:latin typeface="Times New Roman" pitchFamily="18" charset="0"/>
                <a:cs typeface="Times New Roman" pitchFamily="18" charset="0"/>
              </a:rPr>
              <a:t>corn, </a:t>
            </a:r>
            <a:r>
              <a:rPr lang="en-US" b="1" spc="-40" dirty="0" smtClean="0">
                <a:latin typeface="Times New Roman" pitchFamily="18" charset="0"/>
                <a:cs typeface="Times New Roman" pitchFamily="18" charset="0"/>
              </a:rPr>
              <a:t>Bt  </a:t>
            </a:r>
            <a:r>
              <a:rPr lang="en-US" b="1" spc="-5" dirty="0" err="1" smtClean="0">
                <a:latin typeface="Times New Roman" pitchFamily="18" charset="0"/>
                <a:cs typeface="Times New Roman" pitchFamily="18" charset="0"/>
              </a:rPr>
              <a:t>brinjal</a:t>
            </a:r>
            <a:r>
              <a:rPr lang="en-US" b="1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pc="-15" dirty="0" smtClean="0">
                <a:latin typeface="Times New Roman" pitchFamily="18" charset="0"/>
                <a:cs typeface="Times New Roman" pitchFamily="18" charset="0"/>
              </a:rPr>
              <a:t>etc. </a:t>
            </a:r>
            <a:r>
              <a:rPr lang="en-US" b="1" spc="-5" dirty="0" smtClean="0">
                <a:latin typeface="Times New Roman" pitchFamily="18" charset="0"/>
                <a:cs typeface="Times New Roman" pitchFamily="18" charset="0"/>
              </a:rPr>
              <a:t>which </a:t>
            </a:r>
            <a:r>
              <a:rPr lang="en-US" b="1" spc="-1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b="1" spc="-15" dirty="0" smtClean="0">
                <a:latin typeface="Times New Roman" pitchFamily="18" charset="0"/>
                <a:cs typeface="Times New Roman" pitchFamily="18" charset="0"/>
              </a:rPr>
              <a:t>resistant to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insects of </a:t>
            </a:r>
            <a:r>
              <a:rPr lang="en-US" b="1" spc="-5" dirty="0" smtClean="0">
                <a:latin typeface="Times New Roman" pitchFamily="18" charset="0"/>
                <a:cs typeface="Times New Roman" pitchFamily="18" charset="0"/>
              </a:rPr>
              <a:t>specific </a:t>
            </a:r>
            <a:r>
              <a:rPr lang="en-US" b="1" spc="-15" dirty="0" smtClean="0">
                <a:latin typeface="Times New Roman" pitchFamily="18" charset="0"/>
                <a:cs typeface="Times New Roman" pitchFamily="18" charset="0"/>
              </a:rPr>
              <a:t>groups  </a:t>
            </a:r>
            <a:r>
              <a:rPr lang="en-US" b="1" spc="-20" dirty="0" smtClean="0">
                <a:latin typeface="Times New Roman" pitchFamily="18" charset="0"/>
                <a:cs typeface="Times New Roman" pitchFamily="18" charset="0"/>
              </a:rPr>
              <a:t>like </a:t>
            </a:r>
            <a:r>
              <a:rPr lang="en-US" b="1" spc="-10" dirty="0" smtClean="0">
                <a:latin typeface="Times New Roman" pitchFamily="18" charset="0"/>
                <a:cs typeface="Times New Roman" pitchFamily="18" charset="0"/>
              </a:rPr>
              <a:t>Lepidoptera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b="1" spc="-25" dirty="0" smtClean="0">
                <a:latin typeface="Times New Roman" pitchFamily="18" charset="0"/>
                <a:cs typeface="Times New Roman" pitchFamily="18" charset="0"/>
              </a:rPr>
              <a:t>Butterfly, </a:t>
            </a:r>
            <a:r>
              <a:rPr lang="en-US" b="1" spc="-5" dirty="0" smtClean="0">
                <a:latin typeface="Times New Roman" pitchFamily="18" charset="0"/>
                <a:cs typeface="Times New Roman" pitchFamily="18" charset="0"/>
              </a:rPr>
              <a:t>Moth </a:t>
            </a:r>
            <a:r>
              <a:rPr lang="en-US" b="1" spc="-15" dirty="0" smtClean="0">
                <a:latin typeface="Times New Roman" pitchFamily="18" charset="0"/>
                <a:cs typeface="Times New Roman" pitchFamily="18" charset="0"/>
              </a:rPr>
              <a:t>etc.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and</a:t>
            </a:r>
            <a:r>
              <a:rPr lang="en-US" b="1" spc="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pc="-20" dirty="0" err="1" smtClean="0">
                <a:latin typeface="Times New Roman" pitchFamily="18" charset="0"/>
                <a:cs typeface="Times New Roman" pitchFamily="18" charset="0"/>
              </a:rPr>
              <a:t>Diptera</a:t>
            </a:r>
            <a:r>
              <a:rPr lang="en-US" b="1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b="1" spc="-5" dirty="0" smtClean="0">
                <a:latin typeface="Times New Roman" pitchFamily="18" charset="0"/>
                <a:cs typeface="Times New Roman" pitchFamily="18" charset="0"/>
              </a:rPr>
              <a:t>Mosquitoes,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House </a:t>
            </a:r>
            <a:r>
              <a:rPr lang="en-US" b="1" spc="-5" dirty="0" smtClean="0">
                <a:latin typeface="Times New Roman" pitchFamily="18" charset="0"/>
                <a:cs typeface="Times New Roman" pitchFamily="18" charset="0"/>
              </a:rPr>
              <a:t>fly </a:t>
            </a:r>
            <a:r>
              <a:rPr lang="en-US" b="1" spc="-15" dirty="0" smtClean="0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en-US" b="1" spc="-15" dirty="0" smtClean="0">
                <a:latin typeface="Times New Roman" pitchFamily="18" charset="0"/>
                <a:cs typeface="Times New Roman" pitchFamily="18" charset="0"/>
              </a:rPr>
              <a:t>.)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457200" y="457200"/>
            <a:ext cx="3733800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>
                <a:tab pos="1785620" algn="l"/>
              </a:tabLst>
              <a:defRPr/>
            </a:pPr>
            <a:r>
              <a:rPr kumimoji="0" lang="en-US" b="1" i="0" u="none" strike="noStrike" kern="1200" cap="none" spc="-1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Bacteria</a:t>
            </a:r>
            <a:r>
              <a:rPr kumimoji="0" lang="en-US" b="1" i="0" u="none" strike="noStrike" kern="1200" cap="none" spc="35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b="1" i="0" u="none" strike="noStrike" kern="1200" cap="none" spc="-5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as</a:t>
            </a:r>
            <a:r>
              <a:rPr kumimoji="0" lang="en-US" b="1" i="0" u="none" strike="noStrike" kern="1200" cap="none" spc="-5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b="1" i="0" u="none" strike="noStrike" kern="1200" cap="none" spc="-5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Single </a:t>
            </a:r>
            <a:r>
              <a:rPr kumimoji="0" lang="en-US" b="1" i="0" u="none" strike="noStrike" kern="1200" cap="none" spc="-1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Cell </a:t>
            </a:r>
            <a:r>
              <a:rPr kumimoji="0" lang="en-US" b="1" i="0" u="none" strike="noStrike" kern="1200" cap="none" spc="-15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Protein</a:t>
            </a:r>
            <a:r>
              <a:rPr kumimoji="0" lang="en-US" b="1" i="0" u="none" strike="noStrike" kern="1200" cap="none" spc="25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b="1" i="0" u="none" strike="noStrike" kern="1200" cap="none" spc="-5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(SCP)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990600"/>
            <a:ext cx="8179434" cy="25058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53695" indent="-34290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v"/>
              <a:tabLst>
                <a:tab pos="423545" algn="l"/>
                <a:tab pos="424180" algn="l"/>
                <a:tab pos="1612265" algn="l"/>
              </a:tabLst>
            </a:pPr>
            <a:r>
              <a:rPr b="1" spc="-10" smtClean="0">
                <a:latin typeface="Times New Roman" pitchFamily="18" charset="0"/>
                <a:cs typeface="Times New Roman" pitchFamily="18" charset="0"/>
              </a:rPr>
              <a:t>Pruteen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produced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from bacteria, </a:t>
            </a:r>
            <a:r>
              <a:rPr b="1" i="1" spc="-1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Methylophilus  methylotrophus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, cultured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on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Methanol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had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72% </a:t>
            </a:r>
            <a:r>
              <a:rPr b="1" spc="-15">
                <a:latin typeface="Times New Roman" pitchFamily="18" charset="0"/>
                <a:cs typeface="Times New Roman" pitchFamily="18" charset="0"/>
              </a:rPr>
              <a:t>protein  </a:t>
            </a:r>
            <a:r>
              <a:rPr b="1" spc="-15" smtClean="0">
                <a:latin typeface="Times New Roman" pitchFamily="18" charset="0"/>
                <a:cs typeface="Times New Roman" pitchFamily="18" charset="0"/>
              </a:rPr>
              <a:t>content,</a:t>
            </a:r>
            <a:r>
              <a:rPr lang="en-IN" b="1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smtClean="0">
                <a:latin typeface="Times New Roman" pitchFamily="18" charset="0"/>
                <a:cs typeface="Times New Roman" pitchFamily="18" charset="0"/>
              </a:rPr>
              <a:t>was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b="1" spc="-15" dirty="0">
                <a:latin typeface="Times New Roman" pitchFamily="18" charset="0"/>
                <a:cs typeface="Times New Roman" pitchFamily="18" charset="0"/>
              </a:rPr>
              <a:t>first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commercial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SCP used as animal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feed 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supplement.</a:t>
            </a:r>
            <a:endParaRPr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10"/>
              </a:spcBef>
              <a:buFont typeface="Arial"/>
              <a:buChar char="•"/>
            </a:pPr>
            <a:endParaRPr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>
              <a:lnSpc>
                <a:spcPct val="150000"/>
              </a:lnSpc>
              <a:buFont typeface="Wingdings" pitchFamily="2" charset="2"/>
              <a:buChar char="v"/>
              <a:tabLst>
                <a:tab pos="354965" algn="l"/>
                <a:tab pos="355600" algn="l"/>
              </a:tabLst>
            </a:pPr>
            <a:r>
              <a:rPr b="1" dirty="0">
                <a:latin typeface="Times New Roman" pitchFamily="18" charset="0"/>
                <a:cs typeface="Times New Roman" pitchFamily="18" charset="0"/>
              </a:rPr>
              <a:t>Species of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bacteria </a:t>
            </a:r>
            <a:r>
              <a:rPr b="1" spc="-20" dirty="0">
                <a:latin typeface="Times New Roman" pitchFamily="18" charset="0"/>
                <a:cs typeface="Times New Roman" pitchFamily="18" charset="0"/>
              </a:rPr>
              <a:t>like </a:t>
            </a:r>
            <a:r>
              <a:rPr b="1" i="1" spc="-5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Cellulomonas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b="1" i="1" spc="-5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Alcaligenes</a:t>
            </a:r>
            <a:r>
              <a:rPr b="1" i="1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5" dirty="0">
                <a:latin typeface="Times New Roman" pitchFamily="18" charset="0"/>
                <a:cs typeface="Times New Roman" pitchFamily="18" charset="0"/>
              </a:rPr>
              <a:t>etc.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also  used </a:t>
            </a:r>
            <a:r>
              <a:rPr b="1" spc="-15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the production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of single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cell</a:t>
            </a:r>
            <a:r>
              <a:rPr b="1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protein.</a:t>
            </a:r>
            <a:endParaRPr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28600"/>
            <a:ext cx="32207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Harmful aspects of bacteria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609600"/>
            <a:ext cx="2832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1. Disease in human beings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079480"/>
            <a:ext cx="7620000" cy="34163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Tuberculosis (T.B.)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Mycobacterium tuberculosis</a:t>
            </a:r>
          </a:p>
          <a:p>
            <a:pPr>
              <a:lnSpc>
                <a:spcPct val="150000"/>
              </a:lnSpc>
            </a:pPr>
            <a:r>
              <a:rPr lang="en-IN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Diphtheria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Corynebacterium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diphetheriae</a:t>
            </a:r>
            <a:endParaRPr lang="en-IN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Tetanus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Clostridium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tetani</a:t>
            </a:r>
            <a:endParaRPr lang="en-IN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Typhoid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Salmonella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typhi</a:t>
            </a:r>
            <a:endParaRPr lang="en-IN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Plague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Pasteurella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pestis</a:t>
            </a:r>
            <a:endParaRPr lang="en-IN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1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Pneuminia</a:t>
            </a:r>
            <a:r>
              <a:rPr lang="en-IN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Diplococcus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pneumoniae</a:t>
            </a:r>
            <a:endParaRPr lang="en-IN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Jaundice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Leptospira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ictero</a:t>
            </a:r>
            <a:endParaRPr lang="en-IN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Cholera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Vibrio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cholerae</a:t>
            </a:r>
            <a:endParaRPr lang="en-IN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Meningitis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Neisseria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meningitidis</a:t>
            </a:r>
            <a:endParaRPr lang="en-US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4659868"/>
            <a:ext cx="222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. Disease in animals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5181600"/>
            <a:ext cx="7696200" cy="7867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Anthrax – 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Bacillus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anthracis</a:t>
            </a:r>
            <a:endParaRPr lang="en-IN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Black leg – 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Clostridium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chanvei</a:t>
            </a:r>
            <a:endParaRPr lang="en-US" sz="1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2860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3. Disease in plants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619851"/>
            <a:ext cx="8077200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Citrus canker –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Xnthomonas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citri</a:t>
            </a:r>
            <a:endParaRPr lang="en-IN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Leaf blight of rice –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Xanthomonas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oryzae</a:t>
            </a:r>
            <a:endParaRPr lang="en-IN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Leaf streak of rice –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Xanthomonas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oryzicola</a:t>
            </a:r>
            <a:endParaRPr lang="en-IN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Crown gall in many plants –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Agrobacterium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tumefaciens</a:t>
            </a:r>
            <a:endParaRPr lang="en-IN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Brown rot or wilt of potatoes – 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Pseudomonas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solanacearum</a:t>
            </a:r>
            <a:endParaRPr lang="en-IN" sz="1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667000"/>
            <a:ext cx="1922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4. Food poisoning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034914"/>
            <a:ext cx="815340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e.g. </a:t>
            </a:r>
            <a:r>
              <a:rPr lang="en-IN" sz="1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Salmonella </a:t>
            </a:r>
            <a:r>
              <a:rPr lang="en-IN" sz="16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enteridid</a:t>
            </a:r>
            <a:endParaRPr lang="en-IN" sz="16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1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Staphylococcus </a:t>
            </a:r>
            <a:r>
              <a:rPr lang="en-IN" sz="16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oaureus</a:t>
            </a:r>
            <a:endParaRPr lang="en-IN" sz="16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1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Clostridium </a:t>
            </a:r>
            <a:r>
              <a:rPr lang="en-IN" sz="16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botulinum</a:t>
            </a:r>
            <a:r>
              <a:rPr lang="en-IN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(Botulism)</a:t>
            </a:r>
            <a:endParaRPr lang="en-US" sz="1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4355068"/>
            <a:ext cx="1965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. Water pollution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4743271"/>
            <a:ext cx="8153400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e.g. </a:t>
            </a:r>
            <a:r>
              <a:rPr lang="en-IN" sz="1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Vibrio</a:t>
            </a:r>
            <a:r>
              <a:rPr lang="en-IN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cholerae</a:t>
            </a:r>
            <a:endParaRPr lang="en-IN" sz="16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Salmonella </a:t>
            </a:r>
            <a:r>
              <a:rPr lang="en-IN" sz="1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typhi</a:t>
            </a:r>
            <a:endParaRPr lang="en-IN" sz="16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IN" sz="1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Shigella</a:t>
            </a:r>
            <a:r>
              <a:rPr lang="en-IN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dysenteriae</a:t>
            </a:r>
            <a:endParaRPr lang="en-US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6031468"/>
            <a:ext cx="2294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6. Biological weapons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4500570"/>
            <a:ext cx="47863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6600" b="1" dirty="0" smtClean="0">
                <a:latin typeface="Cambria Math" pitchFamily="18" charset="0"/>
                <a:ea typeface="Cambria Math" pitchFamily="18" charset="0"/>
              </a:rPr>
              <a:t>Thank You </a:t>
            </a:r>
            <a:r>
              <a:rPr lang="en-IN" sz="6600" b="1" dirty="0" smtClean="0">
                <a:latin typeface="Cambria Math" pitchFamily="18" charset="0"/>
                <a:ea typeface="Cambria Math" pitchFamily="18" charset="0"/>
                <a:cs typeface="Times New Roman"/>
              </a:rPr>
              <a:t>!!</a:t>
            </a:r>
            <a:endParaRPr lang="en-US" sz="6600" b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3074" name="Picture 2" descr="C:\Users\Akanksha singh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11275" y="533400"/>
            <a:ext cx="6613525" cy="3724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152400"/>
            <a:ext cx="51816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Classification of Bacteria on the basis of shape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785366"/>
            <a:ext cx="8610600" cy="546303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Bacteria have variation in their shape. On the basis of their shape bacteria are of different types.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Coccus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bacteria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spherical in shape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smallest bacteria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highly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resistant</a:t>
            </a:r>
            <a:r>
              <a:rPr lang="en-US" dirty="0" smtClean="0"/>
              <a:t> bacteria</a:t>
            </a:r>
            <a:endParaRPr lang="en-US" dirty="0"/>
          </a:p>
          <a:p>
            <a:r>
              <a:rPr lang="en-US" dirty="0" smtClean="0"/>
              <a:t>   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Coccus are following types</a:t>
            </a:r>
          </a:p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Monococcus</a:t>
            </a:r>
            <a:r>
              <a:rPr lang="en-US" sz="2000" b="1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2000" b="1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These </a:t>
            </a:r>
            <a:r>
              <a:rPr lang="en-US" dirty="0"/>
              <a:t>spherical bacteria live alone (single sphere)</a:t>
            </a:r>
          </a:p>
          <a:p>
            <a:r>
              <a:rPr lang="en-US" dirty="0" smtClean="0"/>
              <a:t>         </a:t>
            </a:r>
            <a:r>
              <a:rPr lang="en-US" b="1" i="1" dirty="0" smtClean="0"/>
              <a:t>e.g</a:t>
            </a:r>
            <a:r>
              <a:rPr lang="en-US" b="1" i="1" dirty="0"/>
              <a:t>.	Micrococcus, </a:t>
            </a:r>
            <a:r>
              <a:rPr lang="en-US" b="1" i="1" dirty="0" err="1"/>
              <a:t>Dialister</a:t>
            </a:r>
            <a:r>
              <a:rPr lang="en-US" b="1" i="1" dirty="0"/>
              <a:t> </a:t>
            </a:r>
            <a:r>
              <a:rPr lang="en-US" b="1" i="1" dirty="0" err="1"/>
              <a:t>pneumosintes</a:t>
            </a:r>
            <a:endParaRPr lang="en-US" dirty="0"/>
          </a:p>
          <a:p>
            <a:r>
              <a:rPr lang="en-US" b="1" i="1" dirty="0"/>
              <a:t> 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Diplococcus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  These </a:t>
            </a:r>
            <a:r>
              <a:rPr lang="en-US" dirty="0"/>
              <a:t>are found in pair.</a:t>
            </a:r>
          </a:p>
          <a:p>
            <a:r>
              <a:rPr lang="en-US" b="1" i="1" dirty="0" smtClean="0"/>
              <a:t>          e.g. Diplococcus </a:t>
            </a:r>
            <a:r>
              <a:rPr lang="en-US" b="1" i="1" dirty="0" err="1"/>
              <a:t>pneumniae</a:t>
            </a:r>
            <a:r>
              <a:rPr lang="en-US" b="1" i="1" dirty="0"/>
              <a:t>, </a:t>
            </a:r>
            <a:r>
              <a:rPr lang="en-US" b="1" i="1" dirty="0" err="1" smtClean="0"/>
              <a:t>Neisseria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105365"/>
            <a:ext cx="8305799" cy="46474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Tetracoccus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found in group of four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cocci</a:t>
            </a:r>
            <a:r>
              <a:rPr lang="en-US" dirty="0"/>
              <a:t>.</a:t>
            </a:r>
          </a:p>
          <a:p>
            <a:r>
              <a:rPr lang="en-US" dirty="0" smtClean="0"/>
              <a:t>            </a:t>
            </a:r>
            <a:r>
              <a:rPr lang="en-US" b="1" i="1" dirty="0" smtClean="0"/>
              <a:t>e.g. Micrococcus </a:t>
            </a:r>
            <a:r>
              <a:rPr lang="en-US" b="1" i="1" dirty="0" err="1"/>
              <a:t>luteus</a:t>
            </a:r>
            <a:endParaRPr lang="en-US" dirty="0"/>
          </a:p>
          <a:p>
            <a:r>
              <a:rPr lang="en-US" b="1" i="1" dirty="0"/>
              <a:t> 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Streptococcus </a:t>
            </a:r>
            <a:endParaRPr lang="en-US" sz="2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found in form of chain</a:t>
            </a:r>
          </a:p>
          <a:p>
            <a:r>
              <a:rPr lang="en-US" b="1" i="1" dirty="0" smtClean="0"/>
              <a:t>                  e.g.  Streptococcus </a:t>
            </a:r>
            <a:r>
              <a:rPr lang="en-US" b="1" i="1" dirty="0" err="1"/>
              <a:t>lactis</a:t>
            </a:r>
            <a:endParaRPr lang="en-US" dirty="0"/>
          </a:p>
          <a:p>
            <a:r>
              <a:rPr lang="en-US" b="1" i="1" dirty="0"/>
              <a:t> 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Sarcinae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64 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bacteria are found in cubical mass form</a:t>
            </a:r>
          </a:p>
          <a:p>
            <a:r>
              <a:rPr lang="en-US" dirty="0" smtClean="0"/>
              <a:t>                   </a:t>
            </a:r>
            <a:r>
              <a:rPr lang="en-US" b="1" i="1" dirty="0" smtClean="0"/>
              <a:t>e.g. Sarcina</a:t>
            </a:r>
            <a:endParaRPr lang="en-US" dirty="0"/>
          </a:p>
          <a:p>
            <a:r>
              <a:rPr lang="en-US" b="1" i="1" dirty="0"/>
              <a:t> 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Staphylococcus</a:t>
            </a:r>
            <a:r>
              <a:rPr lang="en-US" sz="20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bacteria are found in a irregular bunch</a:t>
            </a:r>
          </a:p>
          <a:p>
            <a:r>
              <a:rPr lang="en-US" b="1" dirty="0" smtClean="0"/>
              <a:t>                  </a:t>
            </a:r>
            <a:r>
              <a:rPr lang="en-US" b="1" i="1" dirty="0" smtClean="0"/>
              <a:t>e.g.  Staphylococcus </a:t>
            </a:r>
            <a:r>
              <a:rPr lang="en-US" b="1" i="1" dirty="0"/>
              <a:t>alvus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AMIT\Desktop\cocc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458200" cy="535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229600" cy="618630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Bacillus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group includes most of the bacteria.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These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rod shaped</a:t>
            </a:r>
          </a:p>
          <a:p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Bacillus </a:t>
            </a:r>
            <a:r>
              <a:rPr lang="en-US" dirty="0"/>
              <a:t>are following types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  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Single 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acillus 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endParaRPr lang="en-US" b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Only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one rod -like structure or bacterium</a:t>
            </a:r>
            <a:r>
              <a:rPr lang="en-US" dirty="0"/>
              <a:t>.</a:t>
            </a:r>
          </a:p>
          <a:p>
            <a:r>
              <a:rPr lang="en-US" dirty="0"/>
              <a:t>	 </a:t>
            </a:r>
            <a:r>
              <a:rPr lang="en-US" dirty="0" smtClean="0"/>
              <a:t>          </a:t>
            </a:r>
            <a:r>
              <a:rPr lang="en-US" b="1" i="1" dirty="0" smtClean="0"/>
              <a:t>e.g.  </a:t>
            </a:r>
            <a:r>
              <a:rPr lang="en-US" b="1" i="1" dirty="0" err="1" smtClean="0"/>
              <a:t>E.coli</a:t>
            </a:r>
            <a:r>
              <a:rPr lang="en-US" b="1" i="1" dirty="0"/>
              <a:t>, Lactobacillus</a:t>
            </a:r>
            <a:endParaRPr lang="en-US" dirty="0"/>
          </a:p>
          <a:p>
            <a:r>
              <a:rPr lang="en-US" b="1" i="1" dirty="0"/>
              <a:t> 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</a:t>
            </a:r>
            <a:r>
              <a:rPr lang="en-US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Diplobacillus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found in pairs</a:t>
            </a:r>
          </a:p>
          <a:p>
            <a:r>
              <a:rPr lang="en-US" dirty="0"/>
              <a:t>	</a:t>
            </a:r>
            <a:r>
              <a:rPr lang="en-US" dirty="0" smtClean="0"/>
              <a:t>           </a:t>
            </a:r>
            <a:r>
              <a:rPr lang="en-US" b="1" i="1" dirty="0" smtClean="0"/>
              <a:t>e.g.  </a:t>
            </a:r>
            <a:r>
              <a:rPr lang="en-US" b="1" i="1" dirty="0" err="1" smtClean="0"/>
              <a:t>Diplobacillus</a:t>
            </a:r>
            <a:endParaRPr lang="en-US" dirty="0"/>
          </a:p>
          <a:p>
            <a:r>
              <a:rPr lang="en-US" b="1" i="1" dirty="0"/>
              <a:t> 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Streptobacillus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They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found in a chain</a:t>
            </a:r>
          </a:p>
          <a:p>
            <a:r>
              <a:rPr lang="en-US" dirty="0" smtClean="0"/>
              <a:t>                           </a:t>
            </a:r>
            <a:r>
              <a:rPr lang="en-US" b="1" i="1" dirty="0" smtClean="0"/>
              <a:t>e.g</a:t>
            </a:r>
            <a:r>
              <a:rPr lang="en-US" b="1" i="1" dirty="0"/>
              <a:t>.	Bacillus </a:t>
            </a:r>
            <a:r>
              <a:rPr lang="en-US" b="1" i="1" dirty="0" err="1" smtClean="0"/>
              <a:t>anthracis</a:t>
            </a:r>
            <a:r>
              <a:rPr lang="en-US" b="1" i="1" dirty="0" smtClean="0"/>
              <a:t>, Bacillus </a:t>
            </a:r>
            <a:r>
              <a:rPr lang="en-US" b="1" i="1" dirty="0" err="1"/>
              <a:t>subtilis</a:t>
            </a:r>
            <a:r>
              <a:rPr lang="en-US" b="1" i="1" dirty="0"/>
              <a:t>	</a:t>
            </a:r>
            <a:endParaRPr lang="en-US" dirty="0"/>
          </a:p>
          <a:p>
            <a:r>
              <a:rPr lang="en-US" dirty="0"/>
              <a:t>							</a:t>
            </a:r>
          </a:p>
          <a:p>
            <a:r>
              <a:rPr lang="en-US" dirty="0"/>
              <a:t> 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Palisade 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bacillus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rod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shaped bacteria are found in form of stacks</a:t>
            </a:r>
          </a:p>
          <a:p>
            <a:r>
              <a:rPr lang="en-US" dirty="0" smtClean="0"/>
              <a:t>                         </a:t>
            </a:r>
            <a:r>
              <a:rPr lang="en-US" b="1" i="1" dirty="0" smtClean="0"/>
              <a:t>e.g</a:t>
            </a:r>
            <a:r>
              <a:rPr lang="en-US" b="1" i="1" dirty="0"/>
              <a:t>.	Corynebacterium </a:t>
            </a:r>
            <a:r>
              <a:rPr lang="en-US" b="1" i="1" dirty="0" err="1"/>
              <a:t>diphtheriae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1784" y="439751"/>
            <a:ext cx="8225016" cy="56938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Spirillum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spiral shaped bacteria</a:t>
            </a:r>
          </a:p>
          <a:p>
            <a:r>
              <a:rPr lang="en-US" dirty="0"/>
              <a:t>	</a:t>
            </a:r>
            <a:r>
              <a:rPr lang="en-US" dirty="0" smtClean="0"/>
              <a:t>        </a:t>
            </a:r>
            <a:r>
              <a:rPr lang="en-US" b="1" dirty="0" smtClean="0"/>
              <a:t>e.g</a:t>
            </a:r>
            <a:r>
              <a:rPr lang="en-US" b="1" dirty="0"/>
              <a:t>.	</a:t>
            </a:r>
            <a:r>
              <a:rPr lang="en-US" b="1" i="1" dirty="0" err="1"/>
              <a:t>Spirillum</a:t>
            </a:r>
            <a:r>
              <a:rPr lang="en-US" b="1" i="1" dirty="0"/>
              <a:t> </a:t>
            </a:r>
            <a:r>
              <a:rPr lang="en-US" b="1" i="1" dirty="0" err="1"/>
              <a:t>volutans</a:t>
            </a:r>
            <a:r>
              <a:rPr lang="en-US" b="1" i="1" dirty="0"/>
              <a:t>, Spirochete, </a:t>
            </a:r>
            <a:r>
              <a:rPr lang="en-US" b="1" i="1" dirty="0" err="1"/>
              <a:t>Helibacter</a:t>
            </a:r>
            <a:r>
              <a:rPr lang="en-US" b="1" i="1" dirty="0"/>
              <a:t>, </a:t>
            </a:r>
            <a:r>
              <a:rPr lang="en-US" b="1" i="1" dirty="0" err="1"/>
              <a:t>Treponema</a:t>
            </a:r>
            <a:endParaRPr lang="en-US" dirty="0"/>
          </a:p>
          <a:p>
            <a:r>
              <a:rPr lang="en-US" b="1" i="1" dirty="0"/>
              <a:t> </a:t>
            </a:r>
            <a:endParaRPr lang="en-US" dirty="0"/>
          </a:p>
          <a:p>
            <a:r>
              <a:rPr lang="en-US" b="1" dirty="0"/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Comma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Vibrio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comma shaped bacteria</a:t>
            </a:r>
          </a:p>
          <a:p>
            <a:r>
              <a:rPr lang="en-US" dirty="0"/>
              <a:t>	</a:t>
            </a:r>
            <a:r>
              <a:rPr lang="en-US" dirty="0" smtClean="0"/>
              <a:t>         </a:t>
            </a:r>
            <a:r>
              <a:rPr lang="en-US" b="1" i="1" dirty="0" smtClean="0"/>
              <a:t>e.g</a:t>
            </a:r>
            <a:r>
              <a:rPr lang="en-US" b="1" i="1" dirty="0"/>
              <a:t>.	</a:t>
            </a:r>
            <a:r>
              <a:rPr lang="en-US" b="1" i="1" dirty="0" err="1"/>
              <a:t>Vibrio</a:t>
            </a:r>
            <a:r>
              <a:rPr lang="en-US" b="1" i="1" dirty="0"/>
              <a:t> </a:t>
            </a:r>
            <a:r>
              <a:rPr lang="en-US" b="1" i="1" dirty="0" err="1"/>
              <a:t>cholerae</a:t>
            </a:r>
            <a:r>
              <a:rPr lang="en-US" b="1" i="1" dirty="0"/>
              <a:t>, </a:t>
            </a:r>
            <a:r>
              <a:rPr lang="en-US" b="1" i="1" dirty="0" err="1"/>
              <a:t>Vibrio</a:t>
            </a:r>
            <a:r>
              <a:rPr lang="en-US" b="1" i="1" dirty="0"/>
              <a:t> </a:t>
            </a:r>
            <a:r>
              <a:rPr lang="en-US" b="1" i="1" dirty="0" smtClean="0"/>
              <a:t>comma</a:t>
            </a:r>
          </a:p>
          <a:p>
            <a:endParaRPr lang="en-US" sz="2000" b="1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I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Stalked bacteria</a:t>
            </a:r>
          </a:p>
          <a:p>
            <a:pPr>
              <a:buFont typeface="Wingdings" pitchFamily="2" charset="2"/>
              <a:buChar char="ü"/>
            </a:pP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These are single celled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bzteria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with narrow stalked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b="1" i="1" dirty="0" smtClean="0"/>
              <a:t>e.g.	</a:t>
            </a:r>
            <a:r>
              <a:rPr lang="en-US" b="1" i="1" dirty="0" err="1" smtClean="0"/>
              <a:t>Caulobacter</a:t>
            </a:r>
            <a:endParaRPr lang="en-US" b="1" i="1" dirty="0" smtClean="0"/>
          </a:p>
          <a:p>
            <a:endParaRPr lang="en-IN" b="1" i="1" dirty="0" smtClean="0"/>
          </a:p>
          <a:p>
            <a:r>
              <a:rPr lang="en-I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Budding bacteria</a:t>
            </a:r>
          </a:p>
          <a:p>
            <a:pPr>
              <a:buFont typeface="Wingdings" pitchFamily="2" charset="2"/>
              <a:buChar char="ü"/>
            </a:pP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They appear like a beaded cell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IN" b="1" i="1" dirty="0" smtClean="0">
                <a:cs typeface="Times New Roman" pitchFamily="18" charset="0"/>
              </a:rPr>
              <a:t>e.g. </a:t>
            </a:r>
            <a:r>
              <a:rPr lang="en-IN" b="1" i="1" dirty="0" err="1" smtClean="0">
                <a:cs typeface="Times New Roman" pitchFamily="18" charset="0"/>
              </a:rPr>
              <a:t>Rhodomicrobium</a:t>
            </a:r>
            <a:endParaRPr lang="en-IN" b="1" i="1" dirty="0" smtClean="0">
              <a:cs typeface="Times New Roman" pitchFamily="18" charset="0"/>
            </a:endParaRPr>
          </a:p>
          <a:p>
            <a:endParaRPr lang="en-IN" sz="2000" b="1" i="1" dirty="0" smtClean="0">
              <a:cs typeface="Times New Roman" pitchFamily="18" charset="0"/>
            </a:endParaRPr>
          </a:p>
          <a:p>
            <a:r>
              <a:rPr lang="en-I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IN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Pleomorphic</a:t>
            </a:r>
            <a:r>
              <a:rPr lang="en-I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bacteria</a:t>
            </a:r>
          </a:p>
          <a:p>
            <a:pPr>
              <a:buFont typeface="Wingdings" pitchFamily="2" charset="2"/>
              <a:buChar char="ü"/>
            </a:pP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These bacteria change their shape according to medium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IN" b="1" i="1" dirty="0" smtClean="0">
                <a:cs typeface="Times New Roman" pitchFamily="18" charset="0"/>
              </a:rPr>
              <a:t>e.g. </a:t>
            </a:r>
            <a:r>
              <a:rPr lang="en-IN" b="1" i="1" dirty="0" err="1" smtClean="0">
                <a:cs typeface="Times New Roman" pitchFamily="18" charset="0"/>
              </a:rPr>
              <a:t>Rhizobium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32766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228600"/>
            <a:ext cx="2611612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Economic Importance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762000"/>
            <a:ext cx="3348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Beneficial aspects of bacteria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143000"/>
            <a:ext cx="8153400" cy="526297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Role of bacteria in soil fertility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1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Ammonification</a:t>
            </a:r>
            <a:r>
              <a:rPr lang="en-IN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IN" sz="1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Ammonifying</a:t>
            </a:r>
            <a:r>
              <a:rPr lang="en-IN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bacteria</a:t>
            </a: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Some bacteria convert protein (present in decaying plants &amp; animals) into ammonia</a:t>
            </a: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e.g. Bacillus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vulgaris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, Bacillus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ramosus</a:t>
            </a:r>
            <a:endParaRPr lang="en-IN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Nitrification- Nitrifying bacteria</a:t>
            </a: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     These bacteria convert ammonia into nitrite and later into nitrate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Nitrogen fixation- Nitrogen fixing bacteria</a:t>
            </a: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     These bacteria convert the atmospheric nitrogen into amino acids, nitrate or ammonium salts. Nitrogen fixation is done by two methods-</a:t>
            </a: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     (A) </a:t>
            </a:r>
            <a:r>
              <a:rPr lang="en-IN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Symbiotically</a:t>
            </a: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e.g.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Rhizobium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Azospirillum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Frankia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      (B) </a:t>
            </a:r>
            <a:r>
              <a:rPr lang="en-IN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Asymbiotically</a:t>
            </a:r>
            <a:endParaRPr lang="en-IN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        e.g. Clostridium,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Chromatium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Azotobacter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Rhodospirillum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09600"/>
            <a:ext cx="8153400" cy="57246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2. Dairy products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Curd</a:t>
            </a:r>
            <a:endParaRPr lang="en-IN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e.g. Lactobacillus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lactis</a:t>
            </a:r>
            <a:endParaRPr lang="en-IN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Butter</a:t>
            </a: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Streptococcus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lactis</a:t>
            </a:r>
            <a:endParaRPr lang="en-IN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Yoghurt</a:t>
            </a: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Lactobacillus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bulgaricus</a:t>
            </a:r>
            <a:endParaRPr lang="en-IN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3. Antibiotics</a:t>
            </a: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IN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Bacitracin</a:t>
            </a:r>
            <a:r>
              <a:rPr lang="en-IN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Bacillus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lincheniformis</a:t>
            </a:r>
            <a:endParaRPr lang="en-IN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IN" sz="1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Polymyxin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Bacillus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polymyxa</a:t>
            </a:r>
            <a:endParaRPr lang="en-IN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IN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Gramicidin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Bacillus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brevis</a:t>
            </a:r>
            <a:endParaRPr lang="en-IN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IN" sz="1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Subtilin</a:t>
            </a:r>
            <a:r>
              <a:rPr lang="en-IN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IN" sz="1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Bacitracin</a:t>
            </a:r>
            <a:r>
              <a:rPr lang="en-IN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Bacillus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subtilis</a:t>
            </a:r>
            <a:endParaRPr lang="en-IN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IN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Streptomycin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Streptomyces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griseus</a:t>
            </a:r>
            <a:endParaRPr lang="en-IN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IN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Tarramycin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Streptomyces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rimosus</a:t>
            </a:r>
            <a:endParaRPr lang="en-IN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IN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Neomycin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Streptomyces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fradiae</a:t>
            </a:r>
            <a:endParaRPr lang="en-IN" sz="1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153400" cy="618630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3. Industries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Alcohol formation</a:t>
            </a:r>
            <a:endParaRPr lang="en-IN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e.g.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Sarcina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veutriculi</a:t>
            </a:r>
            <a:endParaRPr lang="en-IN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Vinegar formation</a:t>
            </a: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e.g.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Acetobacter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aceti</a:t>
            </a:r>
            <a:endParaRPr lang="en-IN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Retting of fibres</a:t>
            </a: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e.g. Clostridium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Flavouring of tobacco &amp; tea leaves</a:t>
            </a: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IN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e.g. Bacillus </a:t>
            </a:r>
            <a:r>
              <a:rPr lang="en-IN" sz="1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megatherium</a:t>
            </a:r>
            <a:r>
              <a:rPr lang="en-IN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Micrococcus </a:t>
            </a:r>
            <a:r>
              <a:rPr lang="en-IN" sz="1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condiscence</a:t>
            </a:r>
            <a:endParaRPr lang="en-IN" sz="16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4. Bacteria for specific pests</a:t>
            </a: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      e.g. 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Bacillus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popilliae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sz="1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Japaneese</a:t>
            </a:r>
            <a:r>
              <a:rPr lang="en-IN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Beetle</a:t>
            </a: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Bacillus </a:t>
            </a:r>
            <a:r>
              <a:rPr lang="en-IN" sz="1600" b="1" i="1" dirty="0" err="1" smtClean="0">
                <a:latin typeface="Times New Roman" pitchFamily="18" charset="0"/>
                <a:cs typeface="Times New Roman" pitchFamily="18" charset="0"/>
              </a:rPr>
              <a:t>spharicus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Anopheles</a:t>
            </a:r>
            <a:endParaRPr lang="en-IN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en-I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Bacteria for genetic engineering</a:t>
            </a: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e.g. </a:t>
            </a:r>
            <a:r>
              <a:rPr lang="en-IN" sz="1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E.coli</a:t>
            </a:r>
            <a:r>
              <a:rPr lang="en-IN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1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Agrobacterium</a:t>
            </a:r>
            <a:r>
              <a:rPr lang="en-IN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sp.</a:t>
            </a:r>
          </a:p>
          <a:p>
            <a:pPr marL="342900" indent="-342900">
              <a:lnSpc>
                <a:spcPct val="150000"/>
              </a:lnSpc>
            </a:pPr>
            <a:r>
              <a:rPr lang="en-I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Oil clearing bacteria</a:t>
            </a:r>
          </a:p>
          <a:p>
            <a:pPr marL="342900" indent="-342900">
              <a:lnSpc>
                <a:spcPct val="150000"/>
              </a:lnSpc>
            </a:pPr>
            <a:r>
              <a:rPr lang="en-IN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e.g. </a:t>
            </a:r>
            <a:r>
              <a:rPr lang="en-IN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Pseudomonas </a:t>
            </a:r>
            <a:r>
              <a:rPr lang="en-IN" sz="1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putida</a:t>
            </a:r>
            <a:r>
              <a:rPr lang="en-IN" sz="1600" b="1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IN" sz="1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1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749</Words>
  <Application>Microsoft Office PowerPoint</Application>
  <PresentationFormat>On-screen Show (4:3)</PresentationFormat>
  <Paragraphs>164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AMIT</dc:creator>
  <cp:lastModifiedBy>Akanksha singh</cp:lastModifiedBy>
  <cp:revision>31</cp:revision>
  <dcterms:created xsi:type="dcterms:W3CDTF">2020-03-29T21:33:42Z</dcterms:created>
  <dcterms:modified xsi:type="dcterms:W3CDTF">2020-03-31T07:03:24Z</dcterms:modified>
</cp:coreProperties>
</file>