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7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7939C81C-429A-4660-8A08-BAC2095E4459}" type="datetimeFigureOut">
              <a:rPr lang="en-US"/>
              <a:pPr/>
              <a:t>5/22/2020</a:t>
            </a:fld>
            <a:endParaRPr lang="en-US"/>
          </a:p>
        </p:txBody>
      </p:sp>
      <p:sp>
        <p:nvSpPr>
          <p:cNvPr id="104867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04867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05DAA0DD-CA63-4319-B945-44A8A88163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A4CAE77-B8B1-49B7-9986-23DC29B73BCB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E3B3A6-35C4-4A4A-A93B-FEA2E3D83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15E1-6517-4DF2-87C5-84BAA2B375B7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6D62-F023-421D-8A7E-B561A86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1599A8-CEA0-4EA6-AEBF-68186F8EDCBB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FF1EA8-75B9-4BFE-A5B1-639BA1B4E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468A-707D-43B7-A2A2-6F6E66C6416E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88FBAD-9DA8-472F-839A-428AD1F4D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42F78-5EBF-4453-A097-83F2C8DFCA84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0ECD9A4-5F66-4780-BB8E-330017FFA7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E1BEA8-81AC-4EAA-9B8B-C356D39A598C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FE8A84-AF12-4731-A1E2-EE3C3AE8E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274DF4-1E11-4BE5-94EE-68DC7FD66A04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E74873D-DF26-421D-BB7D-2443FD85D7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5D4A-26BC-4003-A6BB-1FE483E62D74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F23CE0-A7BA-44DD-B5DD-50C48A27F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6AB-E1A6-415D-9F21-A517C3C15B98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1C3804-7DB4-49F8-98C7-D17834D2E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942A-22AA-43F1-BB1B-25EDD8605733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3F445-A553-4D3F-BF04-A18E2120CA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528B13-61B8-4B34-AE66-FAA20D62E9E3}" type="datetime1">
              <a:rPr lang="en-US" smtClean="0"/>
              <a:pPr/>
              <a:t>5/22/2020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F7CE51B-D314-4748-A7FB-C6BBF3CC0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77A13B-D29E-4A31-9A3D-BDF778EEE264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30FFA0-8383-48F0-ABBC-CA0378A05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5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8458200" cy="1981200"/>
          </a:xfrm>
        </p:spPr>
        <p:txBody>
          <a:bodyPr>
            <a:noAutofit/>
          </a:bodyPr>
          <a:lstStyle/>
          <a:p>
            <a:pPr algn="ctr"/>
            <a:r>
              <a:rPr lang="en-US" sz="2600" b="1" u="sng" dirty="0" smtClean="0">
                <a:solidFill>
                  <a:srgbClr val="FF0000"/>
                </a:solidFill>
              </a:rPr>
              <a:t>WELCOME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Class: </a:t>
            </a:r>
            <a:r>
              <a:rPr lang="en-US" sz="2600" b="1" dirty="0" err="1" smtClean="0">
                <a:solidFill>
                  <a:schemeClr val="tx1"/>
                </a:solidFill>
              </a:rPr>
              <a:t>B.Com</a:t>
            </a:r>
            <a:r>
              <a:rPr lang="en-US" sz="2600" b="1" dirty="0" smtClean="0">
                <a:solidFill>
                  <a:schemeClr val="tx1"/>
                </a:solidFill>
              </a:rPr>
              <a:t> – Part-1 </a:t>
            </a:r>
            <a:br>
              <a:rPr lang="en-US" sz="2600" b="1" dirty="0" smtClean="0">
                <a:solidFill>
                  <a:schemeClr val="tx1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Subject: Financial Accounting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Topic: capital and revenue items – Part -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219200" y="2667000"/>
            <a:ext cx="6934200" cy="3200400"/>
          </a:xfrm>
        </p:spPr>
        <p:txBody>
          <a:bodyPr>
            <a:normAutofit/>
          </a:bodyPr>
          <a:lstStyle/>
          <a:p>
            <a:pPr algn="ctr" eaLnBrk="1" hangingPunct="1"/>
            <a:endParaRPr lang="en-US" sz="2200" b="1" u="sng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sz="22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Guest Faculty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Marwari College, </a:t>
            </a:r>
            <a:r>
              <a:rPr lang="en-US" sz="2200" b="1" dirty="0" err="1" smtClean="0">
                <a:solidFill>
                  <a:srgbClr val="00B050"/>
                </a:solidFill>
              </a:rPr>
              <a:t>D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arbhanga</a:t>
            </a:r>
            <a:r>
              <a:rPr lang="en-US" sz="2200" b="1" cap="none" dirty="0" smtClean="0">
                <a:solidFill>
                  <a:srgbClr val="00B050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Mobile no. and </a:t>
            </a:r>
            <a:r>
              <a:rPr lang="en-US" sz="2200" b="1" dirty="0" err="1" smtClean="0">
                <a:solidFill>
                  <a:srgbClr val="00B050"/>
                </a:solidFill>
              </a:rPr>
              <a:t>W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hatsup</a:t>
            </a:r>
            <a:r>
              <a:rPr lang="en-US" sz="2200" b="1" cap="none" dirty="0" smtClean="0">
                <a:solidFill>
                  <a:srgbClr val="00B050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200" b="1" dirty="0">
              <a:solidFill>
                <a:srgbClr val="FF0000"/>
              </a:solidFill>
            </a:endParaRPr>
          </a:p>
          <a:p>
            <a:pPr algn="ctr" eaLnBrk="1" hangingPunct="1"/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3EA-4DB7-458D-B9AE-3F22BC91E938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8382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 Capital and Revenue Loss: 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loss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Capital losses are those which occur when destroying fixed assets.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If a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building purchased for ` 50,000 and it is destroyed there will be capital loss of ` 50,000.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Revenue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loss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Revenue losses are the losses which arise during the normal course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business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For example, bad debts, depreciation, embezzlement by the employee, abnormal loss etc.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716220"/>
            <a:ext cx="838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3. Revenue </a:t>
            </a:r>
            <a:r>
              <a:rPr lang="en-US" sz="25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Expenditure Treated as Capital </a:t>
            </a:r>
            <a:r>
              <a:rPr lang="en-US" sz="25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Expenditure: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5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are some of the circumstances under which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an expenditure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which is usually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of revenue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nature may be taken as an expenditure of a capital nature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350" b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) Wages and Salaries :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The amount spent as wages and salaries generally taken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as a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revenue expenses. However, amount of wages and salaries paid for the erection of a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new plant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or machinery or wages paid to workman engaged in construction of a fixed asset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are taken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as expenditure of a capital nature.</a:t>
            </a:r>
          </a:p>
          <a:p>
            <a:pPr algn="just"/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(ii) Carriage in :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Carriage charges are usually of a revenue nature but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carriage charges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incurred for a new plant and machinery are taken as expenditure of a capital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nature and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are added to the cost of asset.</a:t>
            </a:r>
          </a:p>
          <a:p>
            <a:pPr algn="just"/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(iii) Repairs :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The amount spent on repairs of plant furniture, building, etc. is taken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as revenue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expenditure. However,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when</a:t>
            </a:r>
            <a:endParaRPr lang="en-US" sz="235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1474143"/>
            <a:ext cx="8382000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50" dirty="0" smtClean="0">
                <a:latin typeface="Calibri" pitchFamily="34" charset="0"/>
                <a:cs typeface="Calibri" pitchFamily="34" charset="0"/>
              </a:rPr>
              <a:t>some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second hand plant, motor car etc. is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purchased, the expenditure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incurred for immediate repairs of such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plant, motorcar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etc. to make it fit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for use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will be taken as a capital expenditure.</a:t>
            </a:r>
          </a:p>
          <a:p>
            <a:pPr algn="just"/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(iv) Legal expenses : Legal expenses are usually taken as expenditure of a </a:t>
            </a:r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revenue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nature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but legal expenses incurred in connection with purchase of fixed assets should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be taken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as a part of the cost of fixed asset.</a:t>
            </a:r>
          </a:p>
          <a:p>
            <a:pPr algn="just"/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(v) Raw materials and stores : They are usually taken as of a revenue nature, </a:t>
            </a:r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but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raw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materials and stores consumed in construction is the fixed assets should be treated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as capital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expenditure and be taken as a part of the cost of such fixed asset.</a:t>
            </a:r>
          </a:p>
          <a:p>
            <a:r>
              <a:rPr lang="en-US" sz="2350" b="1" dirty="0" smtClean="0">
                <a:latin typeface="Calibri" pitchFamily="34" charset="0"/>
                <a:cs typeface="Calibri" pitchFamily="34" charset="0"/>
              </a:rPr>
              <a:t>(vi) Interest :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Interest paid during the construction of factory or building or plant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may be </a:t>
            </a:r>
            <a:r>
              <a:rPr lang="en-US" sz="2350" dirty="0" err="1" smtClean="0">
                <a:latin typeface="Calibri" pitchFamily="34" charset="0"/>
                <a:cs typeface="Calibri" pitchFamily="34" charset="0"/>
              </a:rPr>
              <a:t>capitalised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 and thus added to the cost of the asset concerned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35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762000"/>
            <a:ext cx="8382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vii) Brokerage and stamp duty 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Paid on purchase of asset are taken as capital expenditure.</a:t>
            </a: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(viii) Advertising 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Cost of advertising undertaken for the purpose of introducing a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new product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should be treated as capital expenditure, since the benefit of such expenditure will be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available in future years.</a:t>
            </a: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(ix) Preliminary expenses :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Expenses incurred in formation of a new company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are termed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preliminary expenses and should be treated as capital expenditure.</a:t>
            </a: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(x) Development expenditure :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In case of some business such as tea, rubber,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mines, plantations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, horticulture etc. a long period is required for development. They start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earning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only after expiry of a long period which can be termed as development period. The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expenditure incurred during such periods is termed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development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expenditure and may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treated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a capital expenditure. However, once they begin to earn, the expenditure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incurred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maintain them will be revenue expenditure.</a:t>
            </a:r>
            <a:endParaRPr lang="en-US" sz="22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7620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4. </a:t>
            </a:r>
            <a:r>
              <a:rPr lang="en-US" sz="23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Deferred Revenue Expenditure : </a:t>
            </a:r>
            <a:endParaRPr lang="en-US" sz="23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Expenditure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is generally classified into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capital expenditure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and revenue expenditure. The benefit of revenue expenditure is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usually consumed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the year in which such expenditure is incurred and as such this type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expenditure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is treated as a charge against profit while preparing profit loss account.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But there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are certain expenses which may be in the nature of revenue but their benefit may not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consumed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the year in which such expenditure has incurred, rather the benefit may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extend over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 number of years. All such expenditures which are basically in the nature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revenue expenditure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but whose benefit covers a number of years is called deferred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revenue expenditure </a:t>
            </a:r>
            <a:r>
              <a:rPr lang="en-US" sz="2300" i="1" dirty="0" smtClean="0">
                <a:latin typeface="Calibri" pitchFamily="34" charset="0"/>
                <a:cs typeface="Calibri" pitchFamily="34" charset="0"/>
              </a:rPr>
              <a:t>e.g. heavy advertising expenditure incurred in introducing a new line </a:t>
            </a:r>
            <a:r>
              <a:rPr lang="en-US" sz="2300" i="1" dirty="0" smtClean="0">
                <a:latin typeface="Calibri" pitchFamily="34" charset="0"/>
                <a:cs typeface="Calibri" pitchFamily="34" charset="0"/>
              </a:rPr>
              <a:t>or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developing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 new market charges of these expenses are deferred so that profits of a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particular year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is not unduly affected. The matching principle demands this. </a:t>
            </a:r>
            <a:endParaRPr lang="en-US" sz="23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762000"/>
            <a:ext cx="838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basis of charge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should usually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proportionate to the benefit consumed. For example, a trader spent a huge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amount say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` 1,00,000 on advertisement to introduce a new product in the market and it is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estimated its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benefit will last 5 years. Thus, ` 20,000 (` 1,00,000 ÷ 5) will be treated is an expense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respect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every year up to 5 years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Difference between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Deferred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Revenue Expenditure and Prepaid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Expenses: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Deferred expenses may be defined as those expenses for which payments have been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made 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liabilities incurred but which are carried forward on the presumption that these will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benefit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over a subsequent period or periods. In short, it refers to those expenses that are,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time being deferred from being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charged</a:t>
            </a:r>
            <a:endParaRPr lang="en-US" sz="23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762000"/>
            <a:ext cx="8382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income while prepaid expenses refer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to payments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for expenses in an accounting periods, the benefit for which will accrue in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subsequent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accounting period or periods.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From the above definitions, it is apparent that only a thin line of difference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exists between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deferred expenses and prepaid expenses. The benefits available from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prepaid expenses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can be precisely estimated but that is not so in case of deferred revenue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expenses. Heavy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advertising to launch a new product is a deferred expenses since the benefit from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 will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available over the next three to five years but one can not say precisely how long.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other hand, insurance premium paid say, for the year ending 30th June, 2016, when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accounting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year ends on 31st March, 2016 will be an example of prepaid expenses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extent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premium relating to three months’ period 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i.e. from 1 April, 2016 to 30th June, 2016.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Thus, the insurance protection will be available for three months after the close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year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and the amount of the premium to be carried forward can be calculated exactly.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8382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 Capital and Revenue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Income / Profit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en-US" sz="2400" b="1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Income: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term ‘capital income’ means an income which does not a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pertain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running of the business proper. for example, if a building costing ` 10,000 purchased by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business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its use is sold for ` 15,000, ` 5,000 will be taken as capital income or profit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Revenue Income: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Revenue income means an income which arises out of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course of the regular business transactions of a busi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ness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For example, in the course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running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business, the profit is made of sale of goods, income is received from letting 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business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property etc. All such incomes are revenue incomes or profits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FF15C5-7A37-4B5C-9F13-4DD073D7DC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8382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6. Capital and Revenue Receipts: 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receipts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Amount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realised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by way of loan or sale of fixed assets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capital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receipt. For example, the amount contributed by the proprietor is a capital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receipts. Similarly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if a firm sells its machinery for a sum of ` 25,000, the receipt is a capital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receipt. Capital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receipts are not considered while preparing the trading &amp; profit &amp; loss A/c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Revenue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receipts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Any receipts which is not a capital receipt is a revenue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receipt.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other words, a revenue receipt is a receipt which represents a gain and which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not repayable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Money received on sale of goods in trade or of things like old newspaper 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packing cases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which have no book value is called a revenue receipt. All items of revenue receipts go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trading and profit loss A/c.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</TotalTime>
  <Words>1395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WELCOME Class: B.Com – Part-1  Subject: Financial Accounting Topic: capital and revenue items – Part - B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2011-08-22T23:02:56Z</dcterms:created>
  <dcterms:modified xsi:type="dcterms:W3CDTF">2020-05-22T10:17:35Z</dcterms:modified>
</cp:coreProperties>
</file>