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historydiscussion.net/history-of-india/balbans-theory-of-kingship/2656" TargetMode="External"/><Relationship Id="rId2" Type="http://schemas.openxmlformats.org/officeDocument/2006/relationships/hyperlink" Target="https://www.historydiscussion.net/biography/biography-of-ghiyas-ud-din-balban/304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200" dirty="0" smtClean="0"/>
              <a:t>History, Degree </a:t>
            </a:r>
            <a:r>
              <a:rPr lang="en-US" sz="3200" dirty="0" smtClean="0"/>
              <a:t>Part-2,Paper-3,Unit-2,  </a:t>
            </a:r>
            <a:r>
              <a:rPr lang="en-US" sz="3200" dirty="0" smtClean="0"/>
              <a:t/>
            </a:r>
            <a:br>
              <a:rPr lang="en-US" sz="3200" dirty="0" smtClean="0"/>
            </a:br>
            <a:r>
              <a:rPr lang="en-US" sz="3200" dirty="0" smtClean="0"/>
              <a:t>Topic- </a:t>
            </a:r>
            <a:r>
              <a:rPr lang="en-US" sz="3200" dirty="0" err="1" smtClean="0"/>
              <a:t>Balban</a:t>
            </a:r>
            <a:r>
              <a:rPr lang="en-US" sz="3200" dirty="0" smtClean="0"/>
              <a:t>, Dr.Md.ShakilAkhtar,lect.09,dated:22/7/2020</a:t>
            </a:r>
            <a:endParaRPr lang="en-US" sz="32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fontAlgn="base"/>
            <a:r>
              <a:rPr lang="en-US" b="1" dirty="0" smtClean="0"/>
              <a:t>Restoration of the Crown’s Prestige:</a:t>
            </a:r>
            <a:endParaRPr lang="en-US" dirty="0" smtClean="0"/>
          </a:p>
          <a:p>
            <a:pPr fontAlgn="base"/>
            <a:r>
              <a:rPr lang="en-US" dirty="0" err="1" smtClean="0"/>
              <a:t>Balban</a:t>
            </a:r>
            <a:r>
              <a:rPr lang="en-US" dirty="0" smtClean="0"/>
              <a:t> had realized that without the restoration of crown’s prestige which had sunk low during the rule of weak successors of </a:t>
            </a:r>
            <a:r>
              <a:rPr lang="en-US" dirty="0" err="1" smtClean="0"/>
              <a:t>Iltutmish</a:t>
            </a:r>
            <a:r>
              <a:rPr lang="en-US" dirty="0" smtClean="0"/>
              <a:t>, no better and effective government could be possible. He also knew that this could be restored through the policy of absolute despotism. He believed that absolute despotism alone could exact obedience from his subjects and ensure security of the country.</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He also knew that in order to be a successful despot one must follow the policy of theory of kingship. The concept of theory of kingship is that the right to rule is given by the God and not by the people and for his actions whether good or bad, the ruler is answerable and accountable to God but not to the people he rules.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err="1" smtClean="0"/>
              <a:t>Balban</a:t>
            </a:r>
            <a:r>
              <a:rPr lang="en-US" dirty="0" smtClean="0"/>
              <a:t> at first made out his concept of theory of kingship to his </a:t>
            </a:r>
            <a:r>
              <a:rPr lang="en-US" dirty="0" smtClean="0"/>
              <a:t>subjects. The main principle</a:t>
            </a:r>
            <a:r>
              <a:rPr lang="en-US" b="1" dirty="0" smtClean="0"/>
              <a:t/>
            </a:r>
            <a:br>
              <a:rPr lang="en-US" b="1" dirty="0" smtClean="0"/>
            </a:br>
            <a:r>
              <a:rPr lang="en-US" b="1" dirty="0" smtClean="0"/>
              <a:t>1. Divine right of Kings:</a:t>
            </a:r>
            <a:endParaRPr lang="en-US" dirty="0" smtClean="0"/>
          </a:p>
          <a:p>
            <a:pPr fontAlgn="base"/>
            <a:r>
              <a:rPr lang="en-US" dirty="0" err="1" smtClean="0"/>
              <a:t>Balban</a:t>
            </a:r>
            <a:r>
              <a:rPr lang="en-US" dirty="0" smtClean="0"/>
              <a:t> said that the king was the representative of God on the earth and Kingship was a divine institution. He declared this to make the nobles believe that he got the crown or the Kingship not through their mercy but by the mercy of God.</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2. Royal descent:</a:t>
            </a:r>
            <a:endParaRPr lang="en-US" dirty="0" smtClean="0"/>
          </a:p>
          <a:p>
            <a:r>
              <a:rPr lang="en-US" dirty="0" err="1" smtClean="0"/>
              <a:t>Balban</a:t>
            </a:r>
            <a:r>
              <a:rPr lang="en-US" dirty="0" smtClean="0"/>
              <a:t> </a:t>
            </a:r>
            <a:r>
              <a:rPr lang="en-US" dirty="0" smtClean="0"/>
              <a:t>realized that people at that time believed that it was only the prerogative of the ancient royal families to rule and exercise power, he therefore declared that he was the descendant of the legendary Turkish warrior </a:t>
            </a:r>
            <a:r>
              <a:rPr lang="en-US" dirty="0" err="1" smtClean="0"/>
              <a:t>Afrasiyab</a:t>
            </a:r>
            <a:r>
              <a:rPr lang="en-US" dirty="0" smtClean="0"/>
              <a:t> and that circumstances only had made him a slave.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fontAlgn="base"/>
            <a:r>
              <a:rPr lang="en-US" b="1" dirty="0" smtClean="0"/>
              <a:t>3. King as a despot:</a:t>
            </a:r>
            <a:endParaRPr lang="en-US" dirty="0" smtClean="0"/>
          </a:p>
          <a:p>
            <a:pPr fontAlgn="base"/>
            <a:r>
              <a:rPr lang="en-US" dirty="0" smtClean="0"/>
              <a:t>He said to his son </a:t>
            </a:r>
            <a:r>
              <a:rPr lang="en-US" dirty="0" err="1" smtClean="0"/>
              <a:t>Bughra</a:t>
            </a:r>
            <a:r>
              <a:rPr lang="en-US" dirty="0" smtClean="0"/>
              <a:t> Khan that “Kingship is the embodiment of despotism”. He believed that it is the “King’s super­human awe and status which can ensure people’s obedience.</a:t>
            </a:r>
          </a:p>
          <a:p>
            <a:pPr fontAlgn="base"/>
            <a:r>
              <a:rPr lang="en-US" b="1" dirty="0" smtClean="0"/>
              <a:t>4. Word of difference between descendants of noble lineage and commoners:</a:t>
            </a:r>
            <a:endParaRPr lang="en-US" dirty="0" smtClean="0"/>
          </a:p>
          <a:p>
            <a:pPr fontAlgn="base"/>
            <a:r>
              <a:rPr lang="en-US" dirty="0" smtClean="0"/>
              <a:t>Historian Zia-</a:t>
            </a:r>
            <a:r>
              <a:rPr lang="en-US" dirty="0" err="1" smtClean="0"/>
              <a:t>ud</a:t>
            </a:r>
            <a:r>
              <a:rPr lang="en-US" dirty="0" smtClean="0"/>
              <a:t>-Din </a:t>
            </a:r>
            <a:r>
              <a:rPr lang="en-US" dirty="0" err="1" smtClean="0"/>
              <a:t>Barni</a:t>
            </a:r>
            <a:r>
              <a:rPr lang="en-US" dirty="0" smtClean="0"/>
              <a:t> has gone to the extent of remarking that whenever </a:t>
            </a:r>
            <a:r>
              <a:rPr lang="en-US" dirty="0" err="1" smtClean="0"/>
              <a:t>Balban</a:t>
            </a:r>
            <a:r>
              <a:rPr lang="en-US" dirty="0" smtClean="0"/>
              <a:t> saw a man of low birth, his eyes started burning with rage and anger and his hands reached his sword to murder him.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This view seems to be on the extreme side. However this much is believable that because of this outlook of </a:t>
            </a:r>
            <a:r>
              <a:rPr lang="en-US" dirty="0" err="1" smtClean="0"/>
              <a:t>Balban</a:t>
            </a:r>
            <a:r>
              <a:rPr lang="en-US" dirty="0" smtClean="0"/>
              <a:t>, he dismissed all officials not born of noble families, from all important posts</a:t>
            </a:r>
            <a:r>
              <a:rPr lang="en-US" dirty="0" smtClean="0"/>
              <a:t>.</a:t>
            </a:r>
          </a:p>
          <a:p>
            <a:pPr fontAlgn="base"/>
            <a:r>
              <a:rPr lang="en-US" b="1" dirty="0" smtClean="0"/>
              <a:t>5. Recognition of tripartite relationship:</a:t>
            </a:r>
            <a:endParaRPr lang="en-US" dirty="0" smtClean="0"/>
          </a:p>
          <a:p>
            <a:pPr fontAlgn="base"/>
            <a:r>
              <a:rPr lang="en-US" dirty="0" err="1" smtClean="0"/>
              <a:t>Balban</a:t>
            </a:r>
            <a:r>
              <a:rPr lang="en-US" dirty="0" smtClean="0"/>
              <a:t> emphasized the relationship between God and the Sultan, Sultan and the people and the God and the people.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He considered himself the representative of God on the earth to look after the welfare of the people—people created by God. Accordingly he emphasized that treasury should be used for the benefit of his subjects. Likewise the king should be impartial in dispensing justice</a:t>
            </a:r>
            <a:r>
              <a:rPr lang="en-US" dirty="0" smtClean="0"/>
              <a:t>.</a:t>
            </a:r>
          </a:p>
          <a:p>
            <a:r>
              <a:rPr lang="en-US" b="1" dirty="0" smtClean="0"/>
              <a:t> Measures </a:t>
            </a:r>
            <a:r>
              <a:rPr lang="en-US" b="1" dirty="0" smtClean="0"/>
              <a:t>to translate the theory of Kingship into operation:</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fontAlgn="base"/>
            <a:r>
              <a:rPr lang="en-US" b="1" dirty="0" smtClean="0"/>
              <a:t>1. </a:t>
            </a:r>
            <a:r>
              <a:rPr lang="en-US" b="1" dirty="0" smtClean="0"/>
              <a:t>Decorum and grandeur of the court:</a:t>
            </a:r>
            <a:endParaRPr lang="en-US" dirty="0" smtClean="0"/>
          </a:p>
          <a:p>
            <a:pPr fontAlgn="base"/>
            <a:r>
              <a:rPr lang="en-US" dirty="0" err="1" smtClean="0"/>
              <a:t>Balban</a:t>
            </a:r>
            <a:r>
              <a:rPr lang="en-US" dirty="0" smtClean="0"/>
              <a:t> enforced strict discipline in the court. No one was allowed to indulge in </a:t>
            </a:r>
            <a:r>
              <a:rPr lang="en-US" dirty="0" err="1" smtClean="0"/>
              <a:t>humour</a:t>
            </a:r>
            <a:r>
              <a:rPr lang="en-US" dirty="0" smtClean="0"/>
              <a:t> or loose talk. He maintained considerable distance from the courtiers. He prescribed the court dress</a:t>
            </a:r>
            <a:r>
              <a:rPr lang="en-US" dirty="0" smtClean="0"/>
              <a:t>.</a:t>
            </a:r>
          </a:p>
          <a:p>
            <a:pPr fontAlgn="base"/>
            <a:r>
              <a:rPr lang="en-US" b="1" dirty="0" smtClean="0"/>
              <a:t>2. Adoption of several ceremonies:</a:t>
            </a:r>
            <a:endParaRPr lang="en-US" dirty="0" smtClean="0"/>
          </a:p>
          <a:p>
            <a:pPr fontAlgn="base"/>
            <a:r>
              <a:rPr lang="en-US" dirty="0" err="1" smtClean="0"/>
              <a:t>Balban</a:t>
            </a:r>
            <a:r>
              <a:rPr lang="en-US" dirty="0" smtClean="0"/>
              <a:t> introduced the practice of ‘</a:t>
            </a:r>
            <a:r>
              <a:rPr lang="en-US" dirty="0" err="1" smtClean="0"/>
              <a:t>Sijada</a:t>
            </a:r>
            <a:r>
              <a:rPr lang="en-US" dirty="0" smtClean="0"/>
              <a:t>’ in which the people were required to kneel and touch the ground with their forehead in salutation to the king.</a:t>
            </a:r>
          </a:p>
          <a:p>
            <a:pPr fontAlgn="base"/>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b="1" dirty="0" smtClean="0"/>
              <a:t>3. Appointment of guards:</a:t>
            </a:r>
            <a:endParaRPr lang="en-US" dirty="0" smtClean="0"/>
          </a:p>
          <a:p>
            <a:pPr fontAlgn="base"/>
            <a:r>
              <a:rPr lang="en-US" dirty="0" err="1" smtClean="0"/>
              <a:t>Balban</a:t>
            </a:r>
            <a:r>
              <a:rPr lang="en-US" dirty="0" smtClean="0"/>
              <a:t> appointed fearsome and tall guards who were to stand round the king’s person with naked swords in their hands. Whenever he used to go outside the palace, his bodyguards marched with him with naked swords and shouting ‘</a:t>
            </a:r>
            <a:r>
              <a:rPr lang="en-US" dirty="0" err="1" smtClean="0"/>
              <a:t>Bismillah-Bismillah</a:t>
            </a:r>
            <a:r>
              <a:rPr lang="en-US" dirty="0" smtClean="0"/>
              <a:t>.’</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b="1" dirty="0" smtClean="0"/>
              <a:t>4. Following Persian traditions:</a:t>
            </a:r>
            <a:endParaRPr lang="en-US" dirty="0" smtClean="0"/>
          </a:p>
          <a:p>
            <a:pPr fontAlgn="base"/>
            <a:r>
              <a:rPr lang="en-US" dirty="0" err="1" smtClean="0"/>
              <a:t>Balban</a:t>
            </a:r>
            <a:r>
              <a:rPr lang="en-US" dirty="0" smtClean="0"/>
              <a:t> was convinced that the glory of Kingship was possible only by following the Persian traditions and he very carefully followed these traditions in his personal and public life. He named his grandsons on the pattern of Persian kings. He introduced several Persian etiquettes in his court.</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t>Ghiyas</a:t>
            </a:r>
            <a:r>
              <a:rPr lang="en-US" b="1" dirty="0" smtClean="0"/>
              <a:t>-</a:t>
            </a:r>
            <a:r>
              <a:rPr lang="en-US" b="1" dirty="0" err="1" smtClean="0"/>
              <a:t>ud</a:t>
            </a:r>
            <a:r>
              <a:rPr lang="en-US" b="1" dirty="0" smtClean="0"/>
              <a:t>-din </a:t>
            </a:r>
            <a:r>
              <a:rPr lang="en-US" b="1" dirty="0" err="1" smtClean="0"/>
              <a:t>Balban</a:t>
            </a:r>
            <a:r>
              <a:rPr lang="en-US" b="1" dirty="0" smtClean="0"/>
              <a:t/>
            </a:r>
            <a:br>
              <a:rPr lang="en-US" b="1" dirty="0" smtClean="0"/>
            </a:br>
            <a:r>
              <a:rPr lang="en-US" dirty="0" smtClean="0"/>
              <a:t> </a:t>
            </a:r>
            <a:r>
              <a:rPr lang="en-US" dirty="0" smtClean="0"/>
              <a:t>(</a:t>
            </a:r>
            <a:r>
              <a:rPr lang="en-US" b="1" dirty="0" smtClean="0"/>
              <a:t>1266 </a:t>
            </a:r>
            <a:r>
              <a:rPr lang="en-US" b="1" dirty="0" smtClean="0"/>
              <a:t>to 1287 A.D</a:t>
            </a:r>
            <a:r>
              <a:rPr lang="en-US" b="1" dirty="0" smtClean="0"/>
              <a:t>.)</a:t>
            </a:r>
            <a:endParaRPr lang="en-US" b="1" dirty="0"/>
          </a:p>
        </p:txBody>
      </p:sp>
      <p:sp>
        <p:nvSpPr>
          <p:cNvPr id="3" name="Content Placeholder 2"/>
          <p:cNvSpPr>
            <a:spLocks noGrp="1"/>
          </p:cNvSpPr>
          <p:nvPr>
            <p:ph idx="1"/>
          </p:nvPr>
        </p:nvSpPr>
        <p:spPr/>
        <p:txBody>
          <a:bodyPr>
            <a:normAutofit lnSpcReduction="10000"/>
          </a:bodyPr>
          <a:lstStyle/>
          <a:p>
            <a:r>
              <a:rPr lang="en-US" dirty="0" err="1" smtClean="0"/>
              <a:t>Balban</a:t>
            </a:r>
            <a:r>
              <a:rPr lang="en-US" dirty="0" smtClean="0"/>
              <a:t> like his master </a:t>
            </a:r>
            <a:r>
              <a:rPr lang="en-US" dirty="0" err="1" smtClean="0"/>
              <a:t>Iltutmish</a:t>
            </a:r>
            <a:r>
              <a:rPr lang="en-US" dirty="0" smtClean="0"/>
              <a:t> was born in a Turkish family of </a:t>
            </a:r>
            <a:r>
              <a:rPr lang="en-US" dirty="0" err="1" smtClean="0"/>
              <a:t>Ilbari</a:t>
            </a:r>
            <a:r>
              <a:rPr lang="en-US" dirty="0" smtClean="0"/>
              <a:t> Tribe. He was kidnapped by the Mongols in his early youth and was sold to a slave trader named </a:t>
            </a:r>
            <a:r>
              <a:rPr lang="en-US" dirty="0" err="1" smtClean="0"/>
              <a:t>Khwaja</a:t>
            </a:r>
            <a:r>
              <a:rPr lang="en-US" dirty="0" smtClean="0"/>
              <a:t> Jamal-</a:t>
            </a:r>
            <a:r>
              <a:rPr lang="en-US" dirty="0" err="1" smtClean="0"/>
              <a:t>ud</a:t>
            </a:r>
            <a:r>
              <a:rPr lang="en-US" dirty="0" smtClean="0"/>
              <a:t>- din. He took him to Delhi where he was purchased by </a:t>
            </a:r>
            <a:r>
              <a:rPr lang="en-US" dirty="0" err="1" smtClean="0"/>
              <a:t>Iltutmish</a:t>
            </a:r>
            <a:r>
              <a:rPr lang="en-US" dirty="0" smtClean="0"/>
              <a:t>. During his stay at Delhi, </a:t>
            </a:r>
            <a:r>
              <a:rPr lang="en-US" dirty="0" err="1" smtClean="0"/>
              <a:t>Iltutmish</a:t>
            </a:r>
            <a:r>
              <a:rPr lang="en-US" dirty="0" smtClean="0"/>
              <a:t> was very much impressed by the intelligence and ability of </a:t>
            </a:r>
            <a:r>
              <a:rPr lang="en-US" dirty="0" err="1" smtClean="0"/>
              <a:t>Balban</a:t>
            </a:r>
            <a:r>
              <a:rPr lang="en-US" dirty="0" smtClean="0"/>
              <a:t> and enrolled him as a member of the famous corps of the forty slaves.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fontAlgn="base"/>
            <a:r>
              <a:rPr lang="en-US" b="1" dirty="0" smtClean="0"/>
              <a:t>5. Always reserved:</a:t>
            </a:r>
            <a:endParaRPr lang="en-US" dirty="0" smtClean="0"/>
          </a:p>
          <a:p>
            <a:pPr fontAlgn="base"/>
            <a:r>
              <a:rPr lang="en-US" dirty="0" err="1" smtClean="0"/>
              <a:t>Balban</a:t>
            </a:r>
            <a:r>
              <a:rPr lang="en-US" dirty="0" smtClean="0"/>
              <a:t> never expressed unusual joy or sorrow in public. It is said that even when the news of the death of his eldest son, Mohammad was conveyed to him, he remained unmoved and carried on the administrative work though in his private apartment, he wept bitterly.</a:t>
            </a:r>
          </a:p>
          <a:p>
            <a:pPr fontAlgn="base"/>
            <a:r>
              <a:rPr lang="en-US" b="1" dirty="0" smtClean="0"/>
              <a:t>6. Strong army:</a:t>
            </a:r>
            <a:endParaRPr lang="en-US" dirty="0" smtClean="0"/>
          </a:p>
          <a:p>
            <a:pPr fontAlgn="base"/>
            <a:r>
              <a:rPr lang="en-US" dirty="0" smtClean="0"/>
              <a:t>These is no doubt that a strong army is needed for the sustenance of a powerful monarch. </a:t>
            </a:r>
            <a:r>
              <a:rPr lang="en-US" dirty="0" err="1" smtClean="0"/>
              <a:t>Balban</a:t>
            </a:r>
            <a:r>
              <a:rPr lang="en-US" dirty="0" smtClean="0"/>
              <a:t>, therefore, strengthened his army.</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fontAlgn="base"/>
            <a:r>
              <a:rPr lang="en-US" b="1" dirty="0" smtClean="0"/>
              <a:t>7. Policy of blood and iron:</a:t>
            </a:r>
            <a:endParaRPr lang="en-US" dirty="0" smtClean="0"/>
          </a:p>
          <a:p>
            <a:pPr fontAlgn="base"/>
            <a:r>
              <a:rPr lang="en-US" dirty="0" smtClean="0"/>
              <a:t>A strong and absolute monarch is expected to follow a strict policy in dealing with his enemies. </a:t>
            </a:r>
            <a:r>
              <a:rPr lang="en-US" dirty="0" err="1" smtClean="0"/>
              <a:t>Balban</a:t>
            </a:r>
            <a:r>
              <a:rPr lang="en-US" dirty="0" smtClean="0"/>
              <a:t> accordingly adopted this policy.</a:t>
            </a:r>
          </a:p>
          <a:p>
            <a:pPr fontAlgn="base"/>
            <a:r>
              <a:rPr lang="en-US" b="1" dirty="0" smtClean="0"/>
              <a:t>8. Protection from foreign invaders:</a:t>
            </a:r>
            <a:endParaRPr lang="en-US" dirty="0" smtClean="0"/>
          </a:p>
          <a:p>
            <a:pPr fontAlgn="base"/>
            <a:r>
              <a:rPr lang="en-US" dirty="0" smtClean="0"/>
              <a:t>The strength of a despotic ruler is also measured by his ability to protect his subjects from external danger. </a:t>
            </a:r>
            <a:r>
              <a:rPr lang="en-US" dirty="0" err="1" smtClean="0"/>
              <a:t>Balban</a:t>
            </a:r>
            <a:r>
              <a:rPr lang="en-US" dirty="0" smtClean="0"/>
              <a:t> in this regard took effective steps.</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dirty="0" smtClean="0">
                <a:hlinkClick r:id="rId2"/>
              </a:rPr>
              <a:t>https://</a:t>
            </a:r>
            <a:r>
              <a:rPr lang="en-US" dirty="0" smtClean="0">
                <a:hlinkClick r:id="rId2"/>
              </a:rPr>
              <a:t>www.historydiscussion.net/biography/biography-of-ghiyas-ud-din-balban/3040</a:t>
            </a:r>
            <a:r>
              <a:rPr lang="en-US" dirty="0" smtClean="0"/>
              <a:t>.</a:t>
            </a:r>
          </a:p>
          <a:p>
            <a:r>
              <a:rPr lang="en-US" dirty="0" smtClean="0">
                <a:hlinkClick r:id="rId3"/>
              </a:rPr>
              <a:t>https://</a:t>
            </a:r>
            <a:r>
              <a:rPr lang="en-US" dirty="0" smtClean="0">
                <a:hlinkClick r:id="rId3"/>
              </a:rPr>
              <a:t>www.historydiscussion.net/history-of-india/balbans-theory-of-kingship/2656</a:t>
            </a:r>
            <a:r>
              <a:rPr lang="en-US" dirty="0" smtClean="0"/>
              <a:t>.</a:t>
            </a:r>
          </a:p>
          <a:p>
            <a:r>
              <a:rPr lang="en-US" dirty="0" smtClean="0"/>
              <a:t>Chandra, </a:t>
            </a:r>
            <a:r>
              <a:rPr lang="en-US" dirty="0" err="1" smtClean="0"/>
              <a:t>Satish</a:t>
            </a:r>
            <a:r>
              <a:rPr lang="en-US" i="1" dirty="0" err="1" smtClean="0"/>
              <a:t>:Medieval</a:t>
            </a:r>
            <a:r>
              <a:rPr lang="en-US" i="1" dirty="0" smtClean="0"/>
              <a:t> India: From </a:t>
            </a:r>
            <a:r>
              <a:rPr lang="en-US" i="1" dirty="0" err="1" smtClean="0"/>
              <a:t>Sultanat</a:t>
            </a:r>
            <a:r>
              <a:rPr lang="en-US" i="1" dirty="0" smtClean="0"/>
              <a:t> to the </a:t>
            </a:r>
            <a:r>
              <a:rPr lang="en-US" i="1" dirty="0" err="1" smtClean="0"/>
              <a:t>Mughals</a:t>
            </a:r>
            <a:r>
              <a:rPr lang="en-US" dirty="0" smtClean="0"/>
              <a:t>. New Delhi: </a:t>
            </a:r>
            <a:r>
              <a:rPr lang="en-US" dirty="0" err="1" smtClean="0"/>
              <a:t>Har-Anand</a:t>
            </a:r>
            <a:r>
              <a:rPr lang="en-US" dirty="0" smtClean="0"/>
              <a:t> Publications. 1997.</a:t>
            </a:r>
            <a:endParaRPr lang="en-US" smtClean="0"/>
          </a:p>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During the reign of </a:t>
            </a:r>
            <a:r>
              <a:rPr lang="en-US" dirty="0" err="1" smtClean="0"/>
              <a:t>Raziya</a:t>
            </a:r>
            <a:r>
              <a:rPr lang="en-US" dirty="0" smtClean="0"/>
              <a:t> Sultana, he was promoted to the post of Amir- </a:t>
            </a:r>
            <a:r>
              <a:rPr lang="en-US" dirty="0" err="1" smtClean="0"/>
              <a:t>i-Shikar</a:t>
            </a:r>
            <a:r>
              <a:rPr lang="en-US" dirty="0" smtClean="0"/>
              <a:t> (Lord of the Hunt). He was loyal to </a:t>
            </a:r>
            <a:r>
              <a:rPr lang="en-US" dirty="0" err="1" smtClean="0"/>
              <a:t>Raziya</a:t>
            </a:r>
            <a:r>
              <a:rPr lang="en-US" dirty="0" smtClean="0"/>
              <a:t> in his early days. But later on he joined hands with the nobles who deposed </a:t>
            </a:r>
            <a:r>
              <a:rPr lang="en-US" dirty="0" err="1" smtClean="0"/>
              <a:t>Raziya</a:t>
            </a:r>
            <a:r>
              <a:rPr lang="en-US" dirty="0" smtClean="0"/>
              <a:t> Sultana from the throne of Delhi successfully. The next Sultan was </a:t>
            </a:r>
            <a:r>
              <a:rPr lang="en-US" dirty="0" err="1" smtClean="0"/>
              <a:t>Bahram</a:t>
            </a:r>
            <a:r>
              <a:rPr lang="en-US" dirty="0" smtClean="0"/>
              <a:t> Shah who gave him the </a:t>
            </a:r>
            <a:r>
              <a:rPr lang="en-US" dirty="0" err="1" smtClean="0"/>
              <a:t>Jagir</a:t>
            </a:r>
            <a:r>
              <a:rPr lang="en-US" dirty="0" smtClean="0"/>
              <a:t> of </a:t>
            </a:r>
            <a:r>
              <a:rPr lang="en-US" dirty="0" err="1" smtClean="0"/>
              <a:t>Rewari</a:t>
            </a:r>
            <a:r>
              <a:rPr lang="en-US" dirty="0" smtClean="0"/>
              <a:t> and </a:t>
            </a:r>
            <a:r>
              <a:rPr lang="en-US" dirty="0" err="1" smtClean="0"/>
              <a:t>Hansi</a:t>
            </a:r>
            <a:r>
              <a:rPr lang="en-US" dirty="0" smtClean="0"/>
              <a:t> in lieu of his service to him.</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He played the role of a kingmaker. As a great warrior, he also successfully repelled a Mongol invasion during the period of </a:t>
            </a:r>
            <a:r>
              <a:rPr lang="en-US" dirty="0" err="1" smtClean="0"/>
              <a:t>Bahram</a:t>
            </a:r>
            <a:r>
              <a:rPr lang="en-US" dirty="0" smtClean="0"/>
              <a:t> Shah. Similarly he was instrumental in deposing </a:t>
            </a:r>
            <a:r>
              <a:rPr lang="en-US" dirty="0" err="1" smtClean="0"/>
              <a:t>Masud</a:t>
            </a:r>
            <a:r>
              <a:rPr lang="en-US" dirty="0" smtClean="0"/>
              <a:t> and raising </a:t>
            </a:r>
            <a:r>
              <a:rPr lang="en-US" dirty="0" err="1" smtClean="0"/>
              <a:t>Nasir</a:t>
            </a:r>
            <a:r>
              <a:rPr lang="en-US" dirty="0" smtClean="0"/>
              <a:t>-</a:t>
            </a:r>
            <a:r>
              <a:rPr lang="en-US" dirty="0" err="1" smtClean="0"/>
              <a:t>ud</a:t>
            </a:r>
            <a:r>
              <a:rPr lang="en-US" dirty="0" smtClean="0"/>
              <a:t>-din Mahmud to the throne of Delhi. </a:t>
            </a:r>
            <a:r>
              <a:rPr lang="en-US" dirty="0" err="1" smtClean="0"/>
              <a:t>Nasir</a:t>
            </a:r>
            <a:r>
              <a:rPr lang="en-US" dirty="0" smtClean="0"/>
              <a:t>- </a:t>
            </a:r>
            <a:r>
              <a:rPr lang="en-US" dirty="0" err="1" smtClean="0"/>
              <a:t>ud</a:t>
            </a:r>
            <a:r>
              <a:rPr lang="en-US" dirty="0" smtClean="0"/>
              <a:t>-din rewarded him by offering the post of principal adviser to the Sultan. He also strengthened his relations with Sultan by his daughter in-marriage to him.</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Sultan being pleased with the loyalty and devotion of </a:t>
            </a:r>
            <a:r>
              <a:rPr lang="en-US" dirty="0" err="1" smtClean="0"/>
              <a:t>Bulban</a:t>
            </a:r>
            <a:r>
              <a:rPr lang="en-US" dirty="0" smtClean="0"/>
              <a:t>, bestowed on him with the title of Ulugh khan and made him </a:t>
            </a:r>
            <a:r>
              <a:rPr lang="en-US" dirty="0" err="1" smtClean="0"/>
              <a:t>Naib-i-mamlikat</a:t>
            </a:r>
            <a:r>
              <a:rPr lang="en-US" dirty="0" smtClean="0"/>
              <a:t> or the Deputy Sultan. This was perhaps due to the fact that </a:t>
            </a:r>
            <a:r>
              <a:rPr lang="en-US" dirty="0" err="1" smtClean="0"/>
              <a:t>Nasir</a:t>
            </a:r>
            <a:r>
              <a:rPr lang="en-US" dirty="0" smtClean="0"/>
              <a:t>-</a:t>
            </a:r>
            <a:r>
              <a:rPr lang="en-US" dirty="0" err="1" smtClean="0"/>
              <a:t>ud</a:t>
            </a:r>
            <a:r>
              <a:rPr lang="en-US" dirty="0" smtClean="0"/>
              <a:t>-din was weak and incompetent and was relying more on him for the management of state affairs. As a result, the real power gradually passed into the hands of </a:t>
            </a:r>
            <a:r>
              <a:rPr lang="en-US" dirty="0" err="1" smtClean="0"/>
              <a:t>Balban</a:t>
            </a:r>
            <a:r>
              <a:rPr lang="en-US" dirty="0" smtClean="0"/>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His power and popularity grew more and more. He put down a number of internal rebellions and also checked the external aggressions especially of Mongols. The Sultan </a:t>
            </a:r>
            <a:r>
              <a:rPr lang="en-US" dirty="0" err="1" smtClean="0"/>
              <a:t>Nasir</a:t>
            </a:r>
            <a:r>
              <a:rPr lang="en-US" dirty="0" smtClean="0"/>
              <a:t>-</a:t>
            </a:r>
            <a:r>
              <a:rPr lang="en-US" dirty="0" err="1" smtClean="0"/>
              <a:t>ud</a:t>
            </a:r>
            <a:r>
              <a:rPr lang="en-US" dirty="0" smtClean="0"/>
              <a:t>-din felt him indispensable. As </a:t>
            </a:r>
            <a:r>
              <a:rPr lang="en-US" dirty="0" err="1" smtClean="0"/>
              <a:t>Nasir</a:t>
            </a:r>
            <a:r>
              <a:rPr lang="en-US" dirty="0" smtClean="0"/>
              <a:t>-</a:t>
            </a:r>
            <a:r>
              <a:rPr lang="en-US" dirty="0" err="1" smtClean="0"/>
              <a:t>ud</a:t>
            </a:r>
            <a:r>
              <a:rPr lang="en-US" dirty="0" smtClean="0"/>
              <a:t>-din had no heir to the throne, he had nominated </a:t>
            </a:r>
            <a:r>
              <a:rPr lang="en-US" dirty="0" err="1" smtClean="0"/>
              <a:t>Balban</a:t>
            </a:r>
            <a:r>
              <a:rPr lang="en-US" dirty="0" smtClean="0"/>
              <a:t> to be his successor. </a:t>
            </a:r>
            <a:r>
              <a:rPr lang="en-US" dirty="0" err="1" smtClean="0"/>
              <a:t>Nasir</a:t>
            </a:r>
            <a:r>
              <a:rPr lang="en-US" dirty="0" smtClean="0"/>
              <a:t>-</a:t>
            </a:r>
            <a:r>
              <a:rPr lang="en-US" dirty="0" err="1" smtClean="0"/>
              <a:t>ud</a:t>
            </a:r>
            <a:r>
              <a:rPr lang="en-US" dirty="0" smtClean="0"/>
              <a:t>-din Mahmud died in 1266 and </a:t>
            </a:r>
            <a:r>
              <a:rPr lang="en-US" dirty="0" err="1" smtClean="0"/>
              <a:t>Balban</a:t>
            </a:r>
            <a:r>
              <a:rPr lang="en-US" dirty="0" smtClean="0"/>
              <a:t> ascended the throne by assuming the title of </a:t>
            </a:r>
            <a:r>
              <a:rPr lang="en-US" dirty="0" err="1" smtClean="0"/>
              <a:t>Ghiyasuddin</a:t>
            </a:r>
            <a:r>
              <a:rPr lang="en-US" dirty="0" smtClean="0"/>
              <a:t> </a:t>
            </a:r>
            <a:r>
              <a:rPr lang="en-US" dirty="0" err="1" smtClean="0"/>
              <a:t>Balban</a:t>
            </a:r>
            <a:r>
              <a:rPr lang="en-US" dirty="0" smtClean="0"/>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fontAlgn="base"/>
            <a:r>
              <a:rPr lang="en-US" b="1" dirty="0" smtClean="0"/>
              <a:t>His Early Difficulties:</a:t>
            </a:r>
            <a:endParaRPr lang="en-US" dirty="0" smtClean="0"/>
          </a:p>
          <a:p>
            <a:pPr fontAlgn="base"/>
            <a:r>
              <a:rPr lang="en-US" dirty="0" err="1" smtClean="0"/>
              <a:t>Balban</a:t>
            </a:r>
            <a:r>
              <a:rPr lang="en-US" dirty="0" smtClean="0"/>
              <a:t> had to face a number of problems after his accession to the throne. The affairs of the state had fallen into confusion as well as the prestige of the crown had sunk low due the misrule of weak and incompetent successors of </a:t>
            </a:r>
            <a:r>
              <a:rPr lang="en-US" dirty="0" err="1" smtClean="0"/>
              <a:t>Iltutmish</a:t>
            </a:r>
            <a:r>
              <a:rPr lang="en-US" dirty="0" smtClean="0"/>
              <a:t>. The powers of the nobles had increased and the majority of the members of the famous Forty had become disloyal to the throne.</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They were proud, arrogant and were jealous of </a:t>
            </a:r>
            <a:r>
              <a:rPr lang="en-US" dirty="0" err="1" smtClean="0"/>
              <a:t>Balban</a:t>
            </a:r>
            <a:r>
              <a:rPr lang="en-US" dirty="0" smtClean="0"/>
              <a:t>. In the words of </a:t>
            </a:r>
            <a:r>
              <a:rPr lang="en-US" dirty="0" err="1" smtClean="0"/>
              <a:t>Barani</a:t>
            </a:r>
            <a:r>
              <a:rPr lang="en-US" dirty="0" smtClean="0"/>
              <a:t>, “Fear of the governing power which is the basis of all good governments and the source of the glory and splendor of the state, had departed from the hearts of all men, and the country had fallen into a wretched condition.”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royal treasury was empty and the army was not well-</a:t>
            </a:r>
            <a:r>
              <a:rPr lang="en-US" dirty="0" err="1" smtClean="0"/>
              <a:t>organised</a:t>
            </a:r>
            <a:r>
              <a:rPr lang="en-US" dirty="0" smtClean="0"/>
              <a:t>. The Mongol invasion was imminent as well as the internal rebellions were raising their heads at regular intervals. Such was the critical stage, when </a:t>
            </a:r>
            <a:r>
              <a:rPr lang="en-US" dirty="0" err="1" smtClean="0"/>
              <a:t>Balban</a:t>
            </a:r>
            <a:r>
              <a:rPr lang="en-US" dirty="0" smtClean="0"/>
              <a:t> had been given the responsibility to face and fight. However he proved himself to be more than an equal for them</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1369</Words>
  <Application>Microsoft Office PowerPoint</Application>
  <PresentationFormat>On-screen Show (4:3)</PresentationFormat>
  <Paragraphs>47</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History, Degree Part-2,Paper-3,Unit-2,   Topic- Balban, Dr.Md.ShakilAkhtar,lect.09,dated:22/7/2020</vt:lpstr>
      <vt:lpstr>Ghiyas-ud-din Balban  (1266 to 1287 A.D.)</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Reference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Degree Part-2,Paper-3,Unit-2,   Topic- Balban, Dr.Md.ShakilAkhtar,lect.09,dated:22/7/2020</dc:title>
  <dc:creator>Admin</dc:creator>
  <cp:lastModifiedBy>Admin</cp:lastModifiedBy>
  <cp:revision>2</cp:revision>
  <dcterms:created xsi:type="dcterms:W3CDTF">2006-08-16T00:00:00Z</dcterms:created>
  <dcterms:modified xsi:type="dcterms:W3CDTF">2020-07-22T03:04:02Z</dcterms:modified>
</cp:coreProperties>
</file>